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1210" r:id="rId2"/>
    <p:sldId id="1296" r:id="rId3"/>
    <p:sldId id="1218" r:id="rId4"/>
    <p:sldId id="1213" r:id="rId5"/>
    <p:sldId id="1230" r:id="rId6"/>
    <p:sldId id="1262" r:id="rId7"/>
    <p:sldId id="1219" r:id="rId8"/>
    <p:sldId id="263" r:id="rId9"/>
    <p:sldId id="264" r:id="rId10"/>
    <p:sldId id="1268" r:id="rId11"/>
    <p:sldId id="1267" r:id="rId12"/>
    <p:sldId id="1269" r:id="rId13"/>
    <p:sldId id="266" r:id="rId14"/>
    <p:sldId id="1270" r:id="rId15"/>
    <p:sldId id="267" r:id="rId16"/>
    <p:sldId id="1220" r:id="rId17"/>
    <p:sldId id="1224" r:id="rId18"/>
    <p:sldId id="1223" r:id="rId19"/>
    <p:sldId id="1284" r:id="rId20"/>
    <p:sldId id="1221" r:id="rId21"/>
    <p:sldId id="1234" r:id="rId22"/>
    <p:sldId id="1289" r:id="rId23"/>
    <p:sldId id="1290" r:id="rId24"/>
    <p:sldId id="1291" r:id="rId25"/>
    <p:sldId id="1292" r:id="rId26"/>
    <p:sldId id="1286" r:id="rId27"/>
    <p:sldId id="1287" r:id="rId28"/>
    <p:sldId id="1293" r:id="rId29"/>
    <p:sldId id="1294" r:id="rId30"/>
    <p:sldId id="1295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4" autoAdjust="0"/>
    <p:restoredTop sz="94660"/>
  </p:normalViewPr>
  <p:slideViewPr>
    <p:cSldViewPr snapToGrid="0">
      <p:cViewPr>
        <p:scale>
          <a:sx n="68" d="100"/>
          <a:sy n="68" d="100"/>
        </p:scale>
        <p:origin x="405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4:40: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4:40:4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4:40:4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8385,'154'-160,"8"-9,349-296,-252 259,51-29,52-23,45-14,1473-888,-1406 898,-20 30,-26 35,-30 38,-28 38,-179 68,2 9,376-37,-466 75,0 4,164 19,-200-8,0 4,-2 2,0 3,123 52,-119-35,82 53,57 55,-1 1,-125-94,2-3,1-4,3-3,1-4,93 23,-106-40,0-3,0-3,1-4,1-4,-1-2,135-14,26-31,42-35,51-34,57-31,69-35,76-31,73-31,57-26,-354 142,1905-775,-1754 700,-75 20,-65 15,-113 46,-5-9,-5-8,256-230,40-101,-209 214,-234 210,-2-3,-1-2,-3-2,49-67,11-42,127-256,-212 371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02CB9-B90A-42D3-9C11-36201277FBD0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42015-266B-416E-96CC-624C645025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545C3-5CAD-4F3B-B77D-EC082599ABB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545C3-5CAD-4F3B-B77D-EC082599AB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85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545C3-5CAD-4F3B-B77D-EC082599ABB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98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FB2F0-64E6-4D8D-AA68-CBD26283D725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11685-F56F-4F6F-8B69-69FF7151D7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GIF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12" Type="http://schemas.openxmlformats.org/officeDocument/2006/relationships/image" Target="../media/image3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slide" Target="slide15.xml"/><Relationship Id="rId5" Type="http://schemas.openxmlformats.org/officeDocument/2006/relationships/slide" Target="slide9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tags" Target="../tags/tag65.xml"/><Relationship Id="rId39" Type="http://schemas.openxmlformats.org/officeDocument/2006/relationships/image" Target="../media/image59.png"/><Relationship Id="rId3" Type="http://schemas.openxmlformats.org/officeDocument/2006/relationships/tags" Target="../tags/tag42.xml"/><Relationship Id="rId21" Type="http://schemas.openxmlformats.org/officeDocument/2006/relationships/tags" Target="../tags/tag60.xml"/><Relationship Id="rId34" Type="http://schemas.openxmlformats.org/officeDocument/2006/relationships/customXml" Target="../ink/ink1.xml"/><Relationship Id="rId42" Type="http://schemas.openxmlformats.org/officeDocument/2006/relationships/image" Target="../media/image54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tags" Target="../tags/tag64.xml"/><Relationship Id="rId33" Type="http://schemas.openxmlformats.org/officeDocument/2006/relationships/image" Target="../media/image40.jpeg"/><Relationship Id="rId38" Type="http://schemas.openxmlformats.org/officeDocument/2006/relationships/customXml" Target="../ink/ink3.xml"/><Relationship Id="rId46" Type="http://schemas.openxmlformats.org/officeDocument/2006/relationships/image" Target="../media/image61.png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tags" Target="../tags/tag59.xml"/><Relationship Id="rId29" Type="http://schemas.openxmlformats.org/officeDocument/2006/relationships/tags" Target="../tags/tag68.xml"/><Relationship Id="rId41" Type="http://schemas.openxmlformats.org/officeDocument/2006/relationships/image" Target="../media/image5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tags" Target="../tags/tag63.xml"/><Relationship Id="rId32" Type="http://schemas.openxmlformats.org/officeDocument/2006/relationships/slideLayout" Target="../slideLayouts/slideLayout7.xml"/><Relationship Id="rId37" Type="http://schemas.openxmlformats.org/officeDocument/2006/relationships/image" Target="../media/image58.png"/><Relationship Id="rId40" Type="http://schemas.openxmlformats.org/officeDocument/2006/relationships/image" Target="../media/image52.GIF"/><Relationship Id="rId45" Type="http://schemas.openxmlformats.org/officeDocument/2006/relationships/image" Target="../media/image60.png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tags" Target="../tags/tag62.xml"/><Relationship Id="rId28" Type="http://schemas.openxmlformats.org/officeDocument/2006/relationships/tags" Target="../tags/tag67.xml"/><Relationship Id="rId36" Type="http://schemas.openxmlformats.org/officeDocument/2006/relationships/customXml" Target="../ink/ink2.xml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31" Type="http://schemas.openxmlformats.org/officeDocument/2006/relationships/tags" Target="../tags/tag70.xml"/><Relationship Id="rId44" Type="http://schemas.openxmlformats.org/officeDocument/2006/relationships/image" Target="../media/image56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tags" Target="../tags/tag61.xml"/><Relationship Id="rId27" Type="http://schemas.openxmlformats.org/officeDocument/2006/relationships/tags" Target="../tags/tag66.xml"/><Relationship Id="rId30" Type="http://schemas.openxmlformats.org/officeDocument/2006/relationships/tags" Target="../tags/tag69.xml"/><Relationship Id="rId35" Type="http://schemas.openxmlformats.org/officeDocument/2006/relationships/image" Target="../media/image57.png"/><Relationship Id="rId43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12" Type="http://schemas.openxmlformats.org/officeDocument/2006/relationships/image" Target="../media/image3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slide" Target="slide15.xml"/><Relationship Id="rId5" Type="http://schemas.openxmlformats.org/officeDocument/2006/relationships/slide" Target="slide9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8.png"/><Relationship Id="rId4" Type="http://schemas.openxmlformats.org/officeDocument/2006/relationships/image" Target="../media/image6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12" Type="http://schemas.openxmlformats.org/officeDocument/2006/relationships/image" Target="../media/image3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slide" Target="slide15.xml"/><Relationship Id="rId5" Type="http://schemas.openxmlformats.org/officeDocument/2006/relationships/slide" Target="slide9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72.png"/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0.png"/><Relationship Id="rId5" Type="http://schemas.microsoft.com/office/2007/relationships/hdphoto" Target="../media/hdphoto1.wdp"/><Relationship Id="rId10" Type="http://schemas.openxmlformats.org/officeDocument/2006/relationships/image" Target="../media/image69.png"/><Relationship Id="rId4" Type="http://schemas.openxmlformats.org/officeDocument/2006/relationships/image" Target="../media/image2.png"/><Relationship Id="rId9" Type="http://schemas.openxmlformats.org/officeDocument/2006/relationships/image" Target="../media/image30.GIF"/><Relationship Id="rId1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50.png"/><Relationship Id="rId4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10" Type="http://schemas.openxmlformats.org/officeDocument/2006/relationships/image" Target="../media/image78.png"/><Relationship Id="rId4" Type="http://schemas.microsoft.com/office/2007/relationships/hdphoto" Target="../media/hdphoto1.wdp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image" Target="../media/image16.png"/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12" Type="http://schemas.openxmlformats.org/officeDocument/2006/relationships/slide" Target="slide3.xm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GIF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microsoft.com/office/2007/relationships/hdphoto" Target="../media/hdphoto3.wdp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84.png"/><Relationship Id="rId5" Type="http://schemas.openxmlformats.org/officeDocument/2006/relationships/image" Target="../media/image3.png"/><Relationship Id="rId10" Type="http://schemas.openxmlformats.org/officeDocument/2006/relationships/image" Target="../media/image83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microsoft.com/office/2007/relationships/hdphoto" Target="../media/hdphoto4.wdp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86.png"/><Relationship Id="rId5" Type="http://schemas.openxmlformats.org/officeDocument/2006/relationships/image" Target="../media/image3.png"/><Relationship Id="rId10" Type="http://schemas.openxmlformats.org/officeDocument/2006/relationships/image" Target="../media/image83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88.png"/><Relationship Id="rId5" Type="http://schemas.openxmlformats.org/officeDocument/2006/relationships/image" Target="../media/image3.png"/><Relationship Id="rId10" Type="http://schemas.openxmlformats.org/officeDocument/2006/relationships/image" Target="../media/image83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microsoft.com/office/2007/relationships/hdphoto" Target="../media/hdphoto6.wdp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0.png"/><Relationship Id="rId5" Type="http://schemas.openxmlformats.org/officeDocument/2006/relationships/image" Target="../media/image3.png"/><Relationship Id="rId10" Type="http://schemas.openxmlformats.org/officeDocument/2006/relationships/image" Target="../media/image83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microsoft.com/office/2007/relationships/hdphoto" Target="../media/hdphoto10.wdp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.GIF"/><Relationship Id="rId26" Type="http://schemas.openxmlformats.org/officeDocument/2006/relationships/image" Target="../media/image21.png"/><Relationship Id="rId3" Type="http://schemas.openxmlformats.org/officeDocument/2006/relationships/tags" Target="../tags/tag4.xml"/><Relationship Id="rId21" Type="http://schemas.openxmlformats.org/officeDocument/2006/relationships/image" Target="../media/image3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20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microsoft.com/office/2007/relationships/hdphoto" Target="../media/hdphoto1.wdp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19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18.png"/><Relationship Id="rId10" Type="http://schemas.openxmlformats.org/officeDocument/2006/relationships/tags" Target="../tags/tag11.xml"/><Relationship Id="rId19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12" Type="http://schemas.openxmlformats.org/officeDocument/2006/relationships/image" Target="../media/image3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slide" Target="slide15.xml"/><Relationship Id="rId5" Type="http://schemas.openxmlformats.org/officeDocument/2006/relationships/slide" Target="slide9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8.png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image" Target="../media/image49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41.png"/><Relationship Id="rId33" Type="http://schemas.openxmlformats.org/officeDocument/2006/relationships/image" Target="../media/image48.sv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image" Target="../media/image44.sv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40.jpeg"/><Relationship Id="rId32" Type="http://schemas.openxmlformats.org/officeDocument/2006/relationships/image" Target="../media/image47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43.png"/><Relationship Id="rId36" Type="http://schemas.openxmlformats.org/officeDocument/2006/relationships/image" Target="../media/image51.GIF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46.sv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038" name="Picture 14" descr="查看图片"/>
          <p:cNvPicPr>
            <a:picLocks noChangeAspect="1" noChangeArrowheads="1"/>
          </p:cNvPicPr>
          <p:nvPr/>
        </p:nvPicPr>
        <p:blipFill rotWithShape="1"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>
            <a:fillRect/>
          </a:stretch>
        </p:blipFill>
        <p:spPr bwMode="auto">
          <a:xfrm>
            <a:off x="-1" y="1414598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1391" y="156870"/>
            <a:ext cx="2130863" cy="43832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260" y="6504133"/>
            <a:ext cx="1289581" cy="360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468" y="-54323"/>
            <a:ext cx="3189345" cy="860711"/>
          </a:xfrm>
          <a:prstGeom prst="rect">
            <a:avLst/>
          </a:prstGeom>
        </p:spPr>
      </p:pic>
      <p:pic>
        <p:nvPicPr>
          <p:cNvPr id="1032" name="Picture 8" descr="查看图片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4293239" y="-974126"/>
            <a:ext cx="4185285" cy="71043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2925445" y="1040765"/>
            <a:ext cx="6803390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en-US" altLang="zh-CN" sz="4800" b="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     </a:t>
            </a:r>
            <a:r>
              <a:rPr lang="zh-CN" altLang="en-US" sz="4800" b="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剑来</a:t>
            </a:r>
            <a:r>
              <a:rPr lang="en-US" altLang="zh-CN" sz="4800" b="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--AI</a:t>
            </a:r>
            <a:r>
              <a:rPr lang="zh-CN" altLang="en-US" sz="4800" b="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修仙</a:t>
            </a:r>
            <a:endParaRPr lang="en-US" altLang="zh-CN" sz="7200" b="0" dirty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73930" y="3209754"/>
            <a:ext cx="2340705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en-US" altLang="zh-CN" sz="4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 </a:t>
            </a:r>
            <a:r>
              <a:rPr lang="zh-CN" altLang="en-US" sz="3200" b="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第一小组</a:t>
            </a:r>
            <a:endParaRPr lang="zh-CN" altLang="en-US" sz="7200" b="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074160" y="4576445"/>
            <a:ext cx="5884161" cy="2500882"/>
            <a:chOff x="3074160" y="4576445"/>
            <a:chExt cx="5884161" cy="25008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36" name="Picture 12" descr="查看图片"/>
            <p:cNvPicPr>
              <a:picLocks noChangeAspect="1" noChangeArrowheads="1"/>
            </p:cNvPicPr>
            <p:nvPr/>
          </p:nvPicPr>
          <p:blipFill rotWithShape="1">
            <a:blip r:embed="rId11"/>
            <a:srcRect t="27680" b="29819"/>
            <a:stretch>
              <a:fillRect/>
            </a:stretch>
          </p:blipFill>
          <p:spPr bwMode="auto">
            <a:xfrm>
              <a:off x="3074160" y="4576445"/>
              <a:ext cx="5884161" cy="2500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本框 25">
              <a:hlinkClick r:id="" action="ppaction://noaction"/>
            </p:cNvPr>
            <p:cNvSpPr txBox="1"/>
            <p:nvPr/>
          </p:nvSpPr>
          <p:spPr>
            <a:xfrm>
              <a:off x="5157885" y="5418464"/>
              <a:ext cx="2190793" cy="8309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kumimoji="1" sz="9600" b="1">
                  <a:solidFill>
                    <a:prstClr val="white">
                      <a:lumMod val="95000"/>
                      <a:alpha val="10000"/>
                    </a:prstClr>
                  </a:solidFill>
                  <a:latin typeface="Arial" panose="020B0604020202020204"/>
                  <a:ea typeface="微软雅黑" panose="020B0503020204020204" charset="-122"/>
                </a:defRPr>
              </a:lvl1pPr>
            </a:lstStyle>
            <a:p>
              <a:r>
                <a:rPr lang="en-US" altLang="zh-CN" sz="48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START</a:t>
              </a:r>
              <a:endPara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040" name="Picture 16" descr="查看图片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57"/>
          <a:stretch>
            <a:fillRect/>
          </a:stretch>
        </p:blipFill>
        <p:spPr bwMode="auto">
          <a:xfrm>
            <a:off x="1093008" y="1458877"/>
            <a:ext cx="2282142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查看图片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57"/>
          <a:stretch>
            <a:fillRect/>
          </a:stretch>
        </p:blipFill>
        <p:spPr bwMode="auto">
          <a:xfrm flipH="1">
            <a:off x="9262717" y="1458877"/>
            <a:ext cx="2282142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查看图片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22" y="1002342"/>
            <a:ext cx="831725" cy="7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查看图片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497" y="4187980"/>
            <a:ext cx="1072499" cy="92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查看图片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088" y="1040621"/>
            <a:ext cx="603302" cy="5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查看图片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257" y="3601262"/>
            <a:ext cx="831725" cy="7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查看图片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239" y="838605"/>
            <a:ext cx="1072499" cy="92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8" descr="查看图片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926" y="2541120"/>
            <a:ext cx="911207" cy="7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查看图片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09" y="5577888"/>
            <a:ext cx="792018" cy="6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查看图片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193" y="5817379"/>
            <a:ext cx="582193" cy="5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375025" y="2338070"/>
            <a:ext cx="62128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我有一剑，可搬山，断江，倒海，降妖，镇魔，敕神，摘星，摧城，开天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63381">
        <p:cut/>
      </p:transition>
    </mc:Choice>
    <mc:Fallback xmlns="">
      <p:transition advTm="63381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4.79167E-6 0.119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4.79167E-6 0.1194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1.45833E-6 0.11944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4.79167E-6 0.11944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4.79167E-6 0.1194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1.45833E-6 0.1194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3.75E-6 0.11945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11945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410171048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0"/>
            <a:ext cx="12296775" cy="6920523"/>
          </a:xfrm>
          <a:prstGeom prst="rect">
            <a:avLst/>
          </a:prstGeom>
          <a:ln>
            <a:noFill/>
          </a:ln>
        </p:spPr>
      </p:pic>
      <p:pic>
        <p:nvPicPr>
          <p:cNvPr id="24" name="Picture 18" descr="查看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0" y="237983"/>
            <a:ext cx="677665" cy="583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查看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32" y="2792338"/>
            <a:ext cx="1302421" cy="11215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幻灯片缩放定位 3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742" y="809171"/>
            <a:ext cx="3048000" cy="1714500"/>
          </a:xfrm>
          <a:prstGeom prst="rect">
            <a:avLst/>
          </a:prstGeom>
          <a:ln w="3175">
            <a:noFill/>
          </a:ln>
          <a:scene3d>
            <a:camera prst="isometricRightUp"/>
            <a:lightRig rig="threePt" dir="t"/>
          </a:scene3d>
          <a:sp3d extrusionH="63500"/>
        </p:spPr>
      </p:pic>
      <p:pic>
        <p:nvPicPr>
          <p:cNvPr id="6" name="幻灯片缩放定位 5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 rot="961814">
            <a:off x="6270511" y="1084194"/>
            <a:ext cx="3048000" cy="1714500"/>
          </a:xfrm>
          <a:prstGeom prst="rect">
            <a:avLst/>
          </a:prstGeom>
          <a:ln w="3175">
            <a:noFill/>
          </a:ln>
          <a:scene3d>
            <a:camera prst="obliqueTopRight">
              <a:rot lat="490662" lon="13175188" rev="21253487"/>
            </a:camera>
            <a:lightRig rig="threePt" dir="t"/>
          </a:scene3d>
          <a:sp3d extrusionH="63500"/>
        </p:spPr>
      </p:pic>
      <p:pic>
        <p:nvPicPr>
          <p:cNvPr id="8" name="幻灯片缩放定位 7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8095" y="3549351"/>
            <a:ext cx="2645763" cy="1488242"/>
          </a:xfrm>
          <a:prstGeom prst="rect">
            <a:avLst/>
          </a:prstGeom>
          <a:ln>
            <a:noFill/>
          </a:ln>
          <a:scene3d>
            <a:camera prst="isometricLeftDown">
              <a:rot lat="3287739" lon="2209950" rev="21301499"/>
            </a:camera>
            <a:lightRig rig="threePt" dir="t"/>
          </a:scene3d>
          <a:sp3d extrusionH="63500"/>
        </p:spPr>
      </p:pic>
      <p:pic>
        <p:nvPicPr>
          <p:cNvPr id="10" name="幻灯片缩放定位 9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3612" y="4673074"/>
            <a:ext cx="2645765" cy="1488243"/>
          </a:xfrm>
          <a:prstGeom prst="rect">
            <a:avLst/>
          </a:prstGeom>
          <a:ln w="3175">
            <a:noFill/>
          </a:ln>
          <a:scene3d>
            <a:camera prst="isometricRightUp">
              <a:rot lat="2620574" lon="17062055" rev="8614464"/>
            </a:camera>
            <a:lightRig rig="threePt" dir="t"/>
          </a:scene3d>
          <a:sp3d extrusionH="63500"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1194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3.125E-6 0.1194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商务蓝色科技感炫酷渐变主页背景图"/>
          <p:cNvSpPr>
            <a:spLocks noChangeAspect="1" noChangeArrowheads="1"/>
          </p:cNvSpPr>
          <p:nvPr/>
        </p:nvSpPr>
        <p:spPr bwMode="auto">
          <a:xfrm>
            <a:off x="5943600" y="368388"/>
            <a:ext cx="3213012" cy="321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46074" y="1796142"/>
            <a:ext cx="3690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0" i="0" dirty="0">
                <a:solidFill>
                  <a:srgbClr val="FFFFFF"/>
                </a:solidFill>
                <a:effectLst/>
                <a:latin typeface="-apple-system"/>
              </a:rPr>
              <a:t>学业板块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37250" y="2995680"/>
            <a:ext cx="357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FFFF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功能描述：个人课程管理，日程规划。</a:t>
            </a:r>
            <a:endParaRPr lang="en-US" altLang="zh-CN" b="0" i="0" dirty="0">
              <a:solidFill>
                <a:srgbClr val="FFFFFF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b="0" i="0" dirty="0">
                <a:solidFill>
                  <a:srgbClr val="FFFF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界面预览：展示课程添加和日程安排的界面设计。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-82345"/>
            <a:ext cx="12188185" cy="69403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" name="墨迹 15"/>
              <p14:cNvContentPartPr/>
              <p14:nvPr/>
            </p14:nvContentPartPr>
            <p14:xfrm>
              <a:off x="1038651" y="2200937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5"/>
            </p:blipFill>
            <p:spPr>
              <a:xfrm>
                <a:off x="1038651" y="2200937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" name="墨迹 16"/>
              <p14:cNvContentPartPr/>
              <p14:nvPr/>
            </p14:nvContentPartPr>
            <p14:xfrm>
              <a:off x="4160211" y="398417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7"/>
            </p:blipFill>
            <p:spPr>
              <a:xfrm>
                <a:off x="4160211" y="398417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墨迹 17"/>
              <p14:cNvContentPartPr/>
              <p14:nvPr/>
            </p14:nvContentPartPr>
            <p14:xfrm>
              <a:off x="626811" y="2800697"/>
              <a:ext cx="7063560" cy="30189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9"/>
            </p:blipFill>
            <p:spPr>
              <a:xfrm>
                <a:off x="626811" y="2800697"/>
                <a:ext cx="7063560" cy="3018960"/>
              </a:xfrm>
              <a:prstGeom prst="rect"/>
            </p:spPr>
          </p:pic>
        </mc:Fallback>
      </mc:AlternateContent>
      <p:sp>
        <p:nvSpPr>
          <p:cNvPr id="2" name="任意多边形: 形状 17"/>
          <p:cNvSpPr/>
          <p:nvPr>
            <p:custDataLst>
              <p:tags r:id="rId1"/>
            </p:custDataLst>
          </p:nvPr>
        </p:nvSpPr>
        <p:spPr>
          <a:xfrm>
            <a:off x="1203008" y="3442653"/>
            <a:ext cx="9848488" cy="2006368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100000"/>
                  </a:schemeClr>
                </a:gs>
                <a:gs pos="8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2"/>
            </p:custDataLst>
          </p:nvPr>
        </p:nvSpPr>
        <p:spPr>
          <a:xfrm rot="20464926">
            <a:off x="4722813" y="4176713"/>
            <a:ext cx="2828015" cy="590804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3"/>
            </p:custDataLst>
          </p:nvPr>
        </p:nvSpPr>
        <p:spPr>
          <a:xfrm rot="997938">
            <a:off x="4833303" y="4176713"/>
            <a:ext cx="2606541" cy="590804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6964998" y="4362133"/>
            <a:ext cx="110257" cy="110257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6336983" y="4776153"/>
            <a:ext cx="110257" cy="110257"/>
          </a:xfrm>
          <a:prstGeom prst="ellipse">
            <a:avLst/>
          </a:prstGeom>
          <a:gradFill flip="none" rotWithShape="1">
            <a:gsLst>
              <a:gs pos="1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任意多边形: 形状 21"/>
          <p:cNvSpPr/>
          <p:nvPr>
            <p:custDataLst>
              <p:tags r:id="rId6"/>
            </p:custDataLst>
          </p:nvPr>
        </p:nvSpPr>
        <p:spPr>
          <a:xfrm>
            <a:off x="1034733" y="3252788"/>
            <a:ext cx="10122776" cy="2006368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noFill/>
          <a:ln w="15875">
            <a:gradFill>
              <a:gsLst>
                <a:gs pos="0">
                  <a:schemeClr val="accent1">
                    <a:lumMod val="40000"/>
                    <a:lumOff val="60000"/>
                    <a:alpha val="100000"/>
                  </a:schemeClr>
                </a:gs>
                <a:gs pos="92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1828483" y="4243388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椭圆 24"/>
          <p:cNvSpPr/>
          <p:nvPr>
            <p:custDataLst>
              <p:tags r:id="rId8"/>
            </p:custDataLst>
          </p:nvPr>
        </p:nvSpPr>
        <p:spPr>
          <a:xfrm>
            <a:off x="1856423" y="4271328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664210" y="2952115"/>
            <a:ext cx="1936750" cy="705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接入智能 NPC，为玩家提供与虚拟角色互动的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机会</a:t>
            </a:r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1203008" y="2463483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拜师</a:t>
            </a:r>
          </a:p>
        </p:txBody>
      </p:sp>
      <p:cxnSp>
        <p:nvCxnSpPr>
          <p:cNvPr id="30" name="直接连接符 29"/>
          <p:cNvCxnSpPr/>
          <p:nvPr>
            <p:custDataLst>
              <p:tags r:id="rId11"/>
            </p:custDataLst>
          </p:nvPr>
        </p:nvCxnSpPr>
        <p:spPr>
          <a:xfrm flipV="1">
            <a:off x="1902778" y="3594418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椭圆 68"/>
          <p:cNvSpPr/>
          <p:nvPr>
            <p:custDataLst>
              <p:tags r:id="rId12"/>
            </p:custDataLst>
          </p:nvPr>
        </p:nvSpPr>
        <p:spPr>
          <a:xfrm>
            <a:off x="10218103" y="4243388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0" name="椭圆 69"/>
          <p:cNvSpPr/>
          <p:nvPr>
            <p:custDataLst>
              <p:tags r:id="rId13"/>
            </p:custDataLst>
          </p:nvPr>
        </p:nvSpPr>
        <p:spPr>
          <a:xfrm>
            <a:off x="10246043" y="4271328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矩形 30"/>
          <p:cNvSpPr/>
          <p:nvPr>
            <p:custDataLst>
              <p:tags r:id="rId14"/>
            </p:custDataLst>
          </p:nvPr>
        </p:nvSpPr>
        <p:spPr>
          <a:xfrm>
            <a:off x="9592945" y="2952115"/>
            <a:ext cx="2284095" cy="1086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角色通过炼制丹药来恢复生命值、增强属性或获得特殊效果</a:t>
            </a:r>
          </a:p>
        </p:txBody>
      </p:sp>
      <p:sp>
        <p:nvSpPr>
          <p:cNvPr id="38" name="矩形 37"/>
          <p:cNvSpPr/>
          <p:nvPr>
            <p:custDataLst>
              <p:tags r:id="rId15"/>
            </p:custDataLst>
          </p:nvPr>
        </p:nvSpPr>
        <p:spPr>
          <a:xfrm>
            <a:off x="9592628" y="2463483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炼丹</a:t>
            </a:r>
          </a:p>
        </p:txBody>
      </p:sp>
      <p:cxnSp>
        <p:nvCxnSpPr>
          <p:cNvPr id="61" name="直接连接符 60"/>
          <p:cNvCxnSpPr/>
          <p:nvPr>
            <p:custDataLst>
              <p:tags r:id="rId16"/>
            </p:custDataLst>
          </p:nvPr>
        </p:nvCxnSpPr>
        <p:spPr>
          <a:xfrm flipV="1">
            <a:off x="10292398" y="3594418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椭圆 85"/>
          <p:cNvSpPr/>
          <p:nvPr>
            <p:custDataLst>
              <p:tags r:id="rId17"/>
            </p:custDataLst>
          </p:nvPr>
        </p:nvSpPr>
        <p:spPr>
          <a:xfrm>
            <a:off x="3925888" y="3414713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2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7" name="椭圆 86"/>
          <p:cNvSpPr/>
          <p:nvPr>
            <p:custDataLst>
              <p:tags r:id="rId18"/>
            </p:custDataLst>
          </p:nvPr>
        </p:nvSpPr>
        <p:spPr>
          <a:xfrm>
            <a:off x="3953828" y="3442653"/>
            <a:ext cx="90445" cy="90445"/>
          </a:xfrm>
          <a:prstGeom prst="ellipse">
            <a:avLst/>
          </a:prstGeom>
          <a:gradFill>
            <a:gsLst>
              <a:gs pos="100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0" name="矩形 39"/>
          <p:cNvSpPr/>
          <p:nvPr>
            <p:custDataLst>
              <p:tags r:id="rId19"/>
            </p:custDataLst>
          </p:nvPr>
        </p:nvSpPr>
        <p:spPr>
          <a:xfrm>
            <a:off x="2990850" y="1797050"/>
            <a:ext cx="2016760" cy="1951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继承前人力量和智慧的方式。接收古老的修仙传承技艺或秘籍，使角色获得独特的能力和优势，为角色的成长开辟新的道路</a:t>
            </a:r>
          </a:p>
        </p:txBody>
      </p:sp>
      <p:sp>
        <p:nvSpPr>
          <p:cNvPr id="41" name="矩形 40"/>
          <p:cNvSpPr/>
          <p:nvPr>
            <p:custDataLst>
              <p:tags r:id="rId20"/>
            </p:custDataLst>
          </p:nvPr>
        </p:nvSpPr>
        <p:spPr>
          <a:xfrm>
            <a:off x="3299778" y="1382713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传承</a:t>
            </a:r>
          </a:p>
        </p:txBody>
      </p:sp>
      <p:cxnSp>
        <p:nvCxnSpPr>
          <p:cNvPr id="83" name="直接连接符 82"/>
          <p:cNvCxnSpPr/>
          <p:nvPr>
            <p:custDataLst>
              <p:tags r:id="rId21"/>
            </p:custDataLst>
          </p:nvPr>
        </p:nvCxnSpPr>
        <p:spPr>
          <a:xfrm flipV="1">
            <a:off x="4000183" y="2765108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椭圆 93"/>
          <p:cNvSpPr/>
          <p:nvPr>
            <p:custDataLst>
              <p:tags r:id="rId22"/>
            </p:custDataLst>
          </p:nvPr>
        </p:nvSpPr>
        <p:spPr>
          <a:xfrm>
            <a:off x="8120698" y="3414713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2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5" name="椭圆 94"/>
          <p:cNvSpPr/>
          <p:nvPr>
            <p:custDataLst>
              <p:tags r:id="rId23"/>
            </p:custDataLst>
          </p:nvPr>
        </p:nvSpPr>
        <p:spPr>
          <a:xfrm>
            <a:off x="8148638" y="3442653"/>
            <a:ext cx="90445" cy="90445"/>
          </a:xfrm>
          <a:prstGeom prst="ellipse">
            <a:avLst/>
          </a:prstGeom>
          <a:gradFill>
            <a:gsLst>
              <a:gs pos="100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矩形 41"/>
          <p:cNvSpPr/>
          <p:nvPr>
            <p:custDataLst>
              <p:tags r:id="rId24"/>
            </p:custDataLst>
          </p:nvPr>
        </p:nvSpPr>
        <p:spPr>
          <a:xfrm>
            <a:off x="7313295" y="2122805"/>
            <a:ext cx="1844040" cy="11296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玩家可以根据天赋特点来制定个性化的发展策略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</a:p>
        </p:txBody>
      </p:sp>
      <p:sp>
        <p:nvSpPr>
          <p:cNvPr id="43" name="矩形 42"/>
          <p:cNvSpPr/>
          <p:nvPr>
            <p:custDataLst>
              <p:tags r:id="rId25"/>
            </p:custDataLst>
          </p:nvPr>
        </p:nvSpPr>
        <p:spPr>
          <a:xfrm>
            <a:off x="7495223" y="1634173"/>
            <a:ext cx="1397355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天赋</a:t>
            </a:r>
          </a:p>
        </p:txBody>
      </p:sp>
      <p:cxnSp>
        <p:nvCxnSpPr>
          <p:cNvPr id="91" name="直接连接符 90"/>
          <p:cNvCxnSpPr/>
          <p:nvPr>
            <p:custDataLst>
              <p:tags r:id="rId26"/>
            </p:custDataLst>
          </p:nvPr>
        </p:nvCxnSpPr>
        <p:spPr>
          <a:xfrm flipV="1">
            <a:off x="8194993" y="2765108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椭圆 102"/>
          <p:cNvSpPr/>
          <p:nvPr>
            <p:custDataLst>
              <p:tags r:id="rId27"/>
            </p:custDataLst>
          </p:nvPr>
        </p:nvSpPr>
        <p:spPr>
          <a:xfrm>
            <a:off x="6023293" y="3163253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4" name="椭圆 103"/>
          <p:cNvSpPr/>
          <p:nvPr>
            <p:custDataLst>
              <p:tags r:id="rId28"/>
            </p:custDataLst>
          </p:nvPr>
        </p:nvSpPr>
        <p:spPr>
          <a:xfrm>
            <a:off x="6051233" y="3191193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4" name="矩形 43"/>
          <p:cNvSpPr/>
          <p:nvPr>
            <p:custDataLst>
              <p:tags r:id="rId29"/>
            </p:custDataLst>
          </p:nvPr>
        </p:nvSpPr>
        <p:spPr>
          <a:xfrm>
            <a:off x="5302885" y="1871980"/>
            <a:ext cx="1771650" cy="12179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可能是指角色进行修炼，以提升自己的等级或技能</a:t>
            </a:r>
          </a:p>
        </p:txBody>
      </p:sp>
      <p:sp>
        <p:nvSpPr>
          <p:cNvPr id="45" name="矩形 44"/>
          <p:cNvSpPr/>
          <p:nvPr>
            <p:custDataLst>
              <p:tags r:id="rId30"/>
            </p:custDataLst>
          </p:nvPr>
        </p:nvSpPr>
        <p:spPr>
          <a:xfrm>
            <a:off x="5397818" y="1382713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闭关</a:t>
            </a:r>
          </a:p>
        </p:txBody>
      </p:sp>
      <p:cxnSp>
        <p:nvCxnSpPr>
          <p:cNvPr id="100" name="直接连接符 99"/>
          <p:cNvCxnSpPr/>
          <p:nvPr>
            <p:custDataLst>
              <p:tags r:id="rId31"/>
            </p:custDataLst>
          </p:nvPr>
        </p:nvCxnSpPr>
        <p:spPr>
          <a:xfrm flipV="1">
            <a:off x="6097588" y="2514283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6" name="Picture 4" descr="查看图片"/>
          <p:cNvPicPr>
            <a:picLocks noChangeAspect="1" noChangeArrowheads="1"/>
          </p:cNvPicPr>
          <p:nvPr/>
        </p:nvPicPr>
        <p:blipFill>
          <a:blip r:embed="rId40"/>
          <a:srcRect/>
          <a:stretch>
            <a:fillRect/>
          </a:stretch>
        </p:blipFill>
        <p:spPr bwMode="auto">
          <a:xfrm>
            <a:off x="4803140" y="3163570"/>
            <a:ext cx="2802890" cy="28028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99085" y="5259070"/>
            <a:ext cx="3466465" cy="140970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841375" y="5680710"/>
            <a:ext cx="2381250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3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修炼界面</a:t>
            </a:r>
          </a:p>
        </p:txBody>
      </p:sp>
      <p:pic>
        <p:nvPicPr>
          <p:cNvPr id="60" name="图片 59" descr="1074c6143a28570a1d6b49a33cca574c8d014c1c11395-phTbBs_fw1200webp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120390" y="217170"/>
            <a:ext cx="1362075" cy="1295400"/>
          </a:xfrm>
          <a:prstGeom prst="rect">
            <a:avLst/>
          </a:prstGeom>
        </p:spPr>
      </p:pic>
      <p:pic>
        <p:nvPicPr>
          <p:cNvPr id="62" name="图片 61" descr="518dff80d249a9c828974e3a628d206ecad77b9e29c4e-ahCZfN_fw1200webp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455150" y="137795"/>
            <a:ext cx="2421890" cy="2063750"/>
          </a:xfrm>
          <a:prstGeom prst="rect">
            <a:avLst/>
          </a:prstGeom>
        </p:spPr>
      </p:pic>
      <p:pic>
        <p:nvPicPr>
          <p:cNvPr id="63" name="图片 62" descr="cfd1ee415e47f7b72aba958b1b0d987e4cb4821417ad-Kgljgq_fw1200webp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949565" y="258445"/>
            <a:ext cx="1158875" cy="1158875"/>
          </a:xfrm>
          <a:prstGeom prst="rect">
            <a:avLst/>
          </a:prstGeom>
        </p:spPr>
      </p:pic>
      <p:pic>
        <p:nvPicPr>
          <p:cNvPr id="64" name="图片 63" descr="eaaf066d096477cb6c3185c1e76fd7879de0518241d0-3Blq4e_fw1200webp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161415" y="1060450"/>
            <a:ext cx="942340" cy="942340"/>
          </a:xfrm>
          <a:prstGeom prst="rect">
            <a:avLst/>
          </a:prstGeom>
        </p:spPr>
      </p:pic>
      <p:pic>
        <p:nvPicPr>
          <p:cNvPr id="65" name="图片 64" descr="b63f3739a12a488215f8915df89d3373eb78fcf55a19c-ss8V7Q_fw1200webp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099050" y="33020"/>
            <a:ext cx="207645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410171048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0"/>
            <a:ext cx="12296775" cy="6920523"/>
          </a:xfrm>
          <a:prstGeom prst="rect">
            <a:avLst/>
          </a:prstGeom>
          <a:ln>
            <a:noFill/>
          </a:ln>
        </p:spPr>
      </p:pic>
      <p:pic>
        <p:nvPicPr>
          <p:cNvPr id="24" name="Picture 18" descr="查看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0" y="237983"/>
            <a:ext cx="677665" cy="583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查看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32" y="2792338"/>
            <a:ext cx="1302421" cy="11215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幻灯片缩放定位 3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742" y="809171"/>
            <a:ext cx="3048000" cy="1714500"/>
          </a:xfrm>
          <a:prstGeom prst="rect">
            <a:avLst/>
          </a:prstGeom>
          <a:ln w="3175">
            <a:noFill/>
          </a:ln>
          <a:scene3d>
            <a:camera prst="isometricRightUp"/>
            <a:lightRig rig="threePt" dir="t"/>
          </a:scene3d>
          <a:sp3d extrusionH="63500"/>
        </p:spPr>
      </p:pic>
      <p:pic>
        <p:nvPicPr>
          <p:cNvPr id="6" name="幻灯片缩放定位 5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 rot="961814">
            <a:off x="6270511" y="1084194"/>
            <a:ext cx="3048000" cy="1714500"/>
          </a:xfrm>
          <a:prstGeom prst="rect">
            <a:avLst/>
          </a:prstGeom>
          <a:ln w="3175">
            <a:noFill/>
          </a:ln>
          <a:scene3d>
            <a:camera prst="obliqueTopRight">
              <a:rot lat="490662" lon="13175188" rev="21253487"/>
            </a:camera>
            <a:lightRig rig="threePt" dir="t"/>
          </a:scene3d>
          <a:sp3d extrusionH="63500"/>
        </p:spPr>
      </p:pic>
      <p:pic>
        <p:nvPicPr>
          <p:cNvPr id="8" name="幻灯片缩放定位 7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8095" y="3549351"/>
            <a:ext cx="2645763" cy="1488242"/>
          </a:xfrm>
          <a:prstGeom prst="rect">
            <a:avLst/>
          </a:prstGeom>
          <a:ln>
            <a:noFill/>
          </a:ln>
          <a:scene3d>
            <a:camera prst="isometricLeftDown">
              <a:rot lat="3287739" lon="2209950" rev="21301499"/>
            </a:camera>
            <a:lightRig rig="threePt" dir="t"/>
          </a:scene3d>
          <a:sp3d extrusionH="63500"/>
        </p:spPr>
      </p:pic>
      <p:pic>
        <p:nvPicPr>
          <p:cNvPr id="10" name="幻灯片缩放定位 9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3612" y="4673074"/>
            <a:ext cx="2645765" cy="1488243"/>
          </a:xfrm>
          <a:prstGeom prst="rect">
            <a:avLst/>
          </a:prstGeom>
          <a:ln w="3175">
            <a:noFill/>
          </a:ln>
          <a:scene3d>
            <a:camera prst="isometricRightUp">
              <a:rot lat="2620574" lon="17062055" rev="8614464"/>
            </a:camera>
            <a:lightRig rig="threePt" dir="t"/>
          </a:scene3d>
          <a:sp3d extrusionH="63500"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1194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3.125E-6 0.1194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"/>
            <a:ext cx="12188185" cy="6940345"/>
          </a:xfrm>
          <a:prstGeom prst="rect">
            <a:avLst/>
          </a:prstGeom>
        </p:spPr>
      </p:pic>
      <p:sp>
        <p:nvSpPr>
          <p:cNvPr id="4" name="AutoShape 2" descr="商务蓝色科技感炫酷渐变主页背景图"/>
          <p:cNvSpPr>
            <a:spLocks noChangeAspect="1" noChangeArrowheads="1"/>
          </p:cNvSpPr>
          <p:nvPr/>
        </p:nvSpPr>
        <p:spPr bwMode="auto">
          <a:xfrm>
            <a:off x="5943600" y="368388"/>
            <a:ext cx="3213012" cy="321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" name="Picture 8" descr="查看图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217997" y="4139135"/>
            <a:ext cx="3662306" cy="366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6" descr="查看图片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650" y="-635"/>
            <a:ext cx="9333230" cy="61925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/>
          <p:cNvSpPr txBox="1"/>
          <p:nvPr/>
        </p:nvSpPr>
        <p:spPr>
          <a:xfrm>
            <a:off x="346710" y="234950"/>
            <a:ext cx="7558405" cy="551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dirty="0">
                <a:solidFill>
                  <a:schemeClr val="bg2"/>
                </a:solidFill>
              </a:rPr>
              <a:t>一、功法展示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1.玩家可获得的特殊技能，可进行提升与更换，在副本中使用。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2. 功法介绍：详细阐述了该功法的来历与特点。如“雷霆万钧乃是上古福门遗留的绝世功法，传说其创始人曾在雷电交加之时，领悟天地之威，得以吸纳天雷之力，修成此法。此功法专注于通过内外气机的融合，以无比的力量与速度，化身为雷电的化身，震撼敌人。副作用:当月电费加倍</a:t>
            </a:r>
            <a:r>
              <a:rPr lang="en-US" altLang="zh-CN" dirty="0">
                <a:solidFill>
                  <a:schemeClr val="bg2"/>
                </a:solidFill>
              </a:rPr>
              <a:t>”</a:t>
            </a:r>
            <a:r>
              <a:rPr lang="zh-CN" altLang="en-US" dirty="0">
                <a:solidFill>
                  <a:schemeClr val="bg2"/>
                </a:solidFill>
              </a:rPr>
              <a:t>。</a:t>
            </a:r>
          </a:p>
          <a:p>
            <a:endParaRPr lang="zh-CN" altLang="en-US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3.</a:t>
            </a:r>
            <a:r>
              <a:rPr lang="zh-CN" altLang="en-US" dirty="0">
                <a:solidFill>
                  <a:schemeClr val="bg2"/>
                </a:solidFill>
              </a:rPr>
              <a:t>不但介绍了功法的作用机制和品阶，还说了该功法的后作用，让玩家对功法的战斗效果有清晰的认知。</a:t>
            </a:r>
          </a:p>
          <a:p>
            <a:endParaRPr lang="en-US" altLang="zh-CN" dirty="0">
              <a:solidFill>
                <a:schemeClr val="bg2"/>
              </a:solidFill>
            </a:endParaRPr>
          </a:p>
          <a:p>
            <a:endParaRPr lang="zh-CN" altLang="en-US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二、功能操作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1. “升级”按钮：玩家可以通过此按钮提升功法的等级，增强功法的威力和效果。随着功法等级的提升，角色在战斗中的表现将更加强大，为玩家挑战更高难度的副本和敌人提供有力支持。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2. “替换”按钮：当玩家获得其他功法时，可以使用此按钮进行功法的替换。这为玩家提供了更多的策略选择，根据不同的战斗需求和场景，选择最适合的功法，提升角色的适应性和战斗力。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776" y="47625"/>
            <a:ext cx="2904073" cy="2109327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272747" y="629561"/>
            <a:ext cx="2568391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32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功法界面</a:t>
            </a:r>
          </a:p>
        </p:txBody>
      </p:sp>
      <p:pic>
        <p:nvPicPr>
          <p:cNvPr id="3" name="图片 2" descr="67125114b6ca0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185" y="2233930"/>
            <a:ext cx="4613275" cy="2979420"/>
          </a:xfrm>
          <a:prstGeom prst="rect">
            <a:avLst/>
          </a:prstGeom>
        </p:spPr>
      </p:pic>
      <p:pic>
        <p:nvPicPr>
          <p:cNvPr id="5" name="Picture 8" descr="查看图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6585" y="1448435"/>
            <a:ext cx="4225290" cy="422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410171048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0"/>
            <a:ext cx="12296775" cy="6920523"/>
          </a:xfrm>
          <a:prstGeom prst="rect">
            <a:avLst/>
          </a:prstGeom>
          <a:ln>
            <a:noFill/>
          </a:ln>
        </p:spPr>
      </p:pic>
      <p:pic>
        <p:nvPicPr>
          <p:cNvPr id="24" name="Picture 18" descr="查看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0" y="237983"/>
            <a:ext cx="677665" cy="583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查看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32" y="2792338"/>
            <a:ext cx="1302421" cy="11215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幻灯片缩放定位 3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742" y="809171"/>
            <a:ext cx="3048000" cy="1714500"/>
          </a:xfrm>
          <a:prstGeom prst="rect">
            <a:avLst/>
          </a:prstGeom>
          <a:ln w="3175">
            <a:noFill/>
          </a:ln>
          <a:scene3d>
            <a:camera prst="isometricRightUp"/>
            <a:lightRig rig="threePt" dir="t"/>
          </a:scene3d>
          <a:sp3d extrusionH="63500"/>
        </p:spPr>
      </p:pic>
      <p:pic>
        <p:nvPicPr>
          <p:cNvPr id="6" name="幻灯片缩放定位 5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 rot="961814">
            <a:off x="6270511" y="1084194"/>
            <a:ext cx="3048000" cy="1714500"/>
          </a:xfrm>
          <a:prstGeom prst="rect">
            <a:avLst/>
          </a:prstGeom>
          <a:ln w="3175">
            <a:noFill/>
          </a:ln>
          <a:scene3d>
            <a:camera prst="obliqueTopRight">
              <a:rot lat="490662" lon="13175188" rev="21253487"/>
            </a:camera>
            <a:lightRig rig="threePt" dir="t"/>
          </a:scene3d>
          <a:sp3d extrusionH="63500"/>
        </p:spPr>
      </p:pic>
      <p:pic>
        <p:nvPicPr>
          <p:cNvPr id="8" name="幻灯片缩放定位 7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8095" y="3549351"/>
            <a:ext cx="2645763" cy="1488242"/>
          </a:xfrm>
          <a:prstGeom prst="rect">
            <a:avLst/>
          </a:prstGeom>
          <a:ln>
            <a:noFill/>
          </a:ln>
          <a:scene3d>
            <a:camera prst="isometricLeftDown">
              <a:rot lat="3287739" lon="2209950" rev="21301499"/>
            </a:camera>
            <a:lightRig rig="threePt" dir="t"/>
          </a:scene3d>
          <a:sp3d extrusionH="63500"/>
        </p:spPr>
      </p:pic>
      <p:pic>
        <p:nvPicPr>
          <p:cNvPr id="10" name="幻灯片缩放定位 9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3612" y="4673074"/>
            <a:ext cx="2645765" cy="1488243"/>
          </a:xfrm>
          <a:prstGeom prst="rect">
            <a:avLst/>
          </a:prstGeom>
          <a:ln w="3175">
            <a:noFill/>
          </a:ln>
          <a:scene3d>
            <a:camera prst="isometricRightUp">
              <a:rot lat="2620574" lon="17062055" rev="8614464"/>
            </a:camera>
            <a:lightRig rig="threePt" dir="t"/>
          </a:scene3d>
          <a:sp3d extrusionH="63500"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1194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3.125E-6 0.1194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"/>
            <a:ext cx="12188185" cy="6940345"/>
          </a:xfrm>
          <a:prstGeom prst="rect">
            <a:avLst/>
          </a:prstGeom>
        </p:spPr>
      </p:pic>
      <p:sp>
        <p:nvSpPr>
          <p:cNvPr id="4" name="AutoShape 2" descr="商务蓝色科技感炫酷渐变主页背景图"/>
          <p:cNvSpPr>
            <a:spLocks noChangeAspect="1" noChangeArrowheads="1"/>
          </p:cNvSpPr>
          <p:nvPr/>
        </p:nvSpPr>
        <p:spPr bwMode="auto">
          <a:xfrm>
            <a:off x="5943600" y="368388"/>
            <a:ext cx="3213012" cy="321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2" name="Picture 28" descr="查看图片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69801" y="-409051"/>
            <a:ext cx="3137408" cy="313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2605" y="637540"/>
            <a:ext cx="9217660" cy="59810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984028" y="1856551"/>
            <a:ext cx="6254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Arial" panose="020B0604020202020204" pitchFamily="34" charset="0"/>
              </a:rPr>
              <a:t>副本挑战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899285" y="1298575"/>
            <a:ext cx="5674995" cy="4550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i="0" dirty="0">
                <a:solidFill>
                  <a:srgbClr val="FFFFFF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副本功能</a:t>
            </a:r>
            <a:r>
              <a:rPr lang="zh-CN" altLang="en-US" sz="2800" b="1" i="0" dirty="0">
                <a:solidFill>
                  <a:srgbClr val="FFFFFF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：</a:t>
            </a:r>
            <a:r>
              <a:rPr lang="en-US" altLang="zh-CN" sz="2800" i="0" dirty="0">
                <a:solidFill>
                  <a:srgbClr val="FFFFFF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为玩家提供了选择副本、参与战斗和获取奖励的平台，是剑来游戏中提升角色实力、体验精彩剧情和挑战自我的重要场所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。</a:t>
            </a:r>
          </a:p>
          <a:p>
            <a:endParaRPr lang="en-US" altLang="zh-CN" sz="2800" b="0" i="0" dirty="0">
              <a:solidFill>
                <a:srgbClr val="FFFFFF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en-US" altLang="zh-CN" sz="2800" b="1" i="0" dirty="0">
                <a:solidFill>
                  <a:srgbClr val="FFFFFF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挑战</a:t>
            </a:r>
            <a:r>
              <a:rPr lang="en-US" altLang="zh-CN" sz="2800" b="0" i="0" dirty="0">
                <a:solidFill>
                  <a:srgbClr val="FFFFFF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：挑战主要体现在副本挑战上。玩家通过回合制的文字叙述战斗，不断提升战力、收集道具与材料，最终战胜更强的副本敌人。同时，玩家的修为、属性和功法在挑战中不断提升，形成良性循环。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590" y="1661160"/>
            <a:ext cx="4165600" cy="2150110"/>
          </a:xfrm>
          <a:prstGeom prst="rect">
            <a:avLst/>
          </a:prstGeom>
        </p:spPr>
      </p:pic>
      <p:pic>
        <p:nvPicPr>
          <p:cNvPr id="2" name="图片 1" descr="修仙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875" y="2355850"/>
            <a:ext cx="6574790" cy="36988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alphaModFix amt="85000"/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7" name="Picture 14" descr="查看图片"/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>
            <a:fillRect/>
          </a:stretch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6" y="115777"/>
            <a:ext cx="4200097" cy="60447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24009" r="28192" b="22072"/>
          <a:stretch>
            <a:fillRect/>
          </a:stretch>
        </p:blipFill>
        <p:spPr>
          <a:xfrm>
            <a:off x="-266218" y="2997843"/>
            <a:ext cx="5544273" cy="4157835"/>
          </a:xfrm>
          <a:prstGeom prst="rect">
            <a:avLst/>
          </a:prstGeom>
        </p:spPr>
      </p:pic>
      <p:pic>
        <p:nvPicPr>
          <p:cNvPr id="18" name="Picture 18" descr="查看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6" y="718436"/>
            <a:ext cx="544232" cy="468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查看图片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3" y="4905238"/>
            <a:ext cx="398374" cy="343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查看图片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934" y="811427"/>
            <a:ext cx="6784066" cy="6044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625528" y="2246055"/>
            <a:ext cx="3262432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6000" b="0" dirty="0">
                <a:solidFill>
                  <a:schemeClr val="bg1"/>
                </a:solidFill>
              </a:rPr>
              <a:t>原型展示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61157" y="4181799"/>
            <a:ext cx="4801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Enter the text content</a:t>
            </a:r>
          </a:p>
        </p:txBody>
      </p:sp>
      <p:pic>
        <p:nvPicPr>
          <p:cNvPr id="20" name="Picture 18" descr="查看图片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655" y="838988"/>
            <a:ext cx="755322" cy="6504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8.33333E-7 0.11944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4 -0.01736 L 0.01654 0.10208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6 L 0.01653 0.10208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7 L 0.01653 0.10208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查看图片">
            <a:extLst>
              <a:ext uri="{FF2B5EF4-FFF2-40B4-BE49-F238E27FC236}">
                <a16:creationId xmlns:a16="http://schemas.microsoft.com/office/drawing/2014/main" id="{13D54571-DE85-035D-5197-AF579C088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" y="2798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E4F6CA1-6977-9D68-FEFF-3FAC68A1AE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0D52F19-C09D-A0B5-B00E-D31DEF41C227}"/>
                </a:ext>
              </a:extLst>
            </p:cNvPr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9641DF1-D026-5375-0284-D279373BE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4122" name="Picture 26" descr="查看图片">
            <a:extLst>
              <a:ext uri="{FF2B5EF4-FFF2-40B4-BE49-F238E27FC236}">
                <a16:creationId xmlns:a16="http://schemas.microsoft.com/office/drawing/2014/main" id="{BE77A9CD-EBEA-91E2-590C-1C34B17C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84" y="310144"/>
            <a:ext cx="11712934" cy="64098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查看图片">
            <a:extLst>
              <a:ext uri="{FF2B5EF4-FFF2-40B4-BE49-F238E27FC236}">
                <a16:creationId xmlns:a16="http://schemas.microsoft.com/office/drawing/2014/main" id="{003FA07A-625E-F4C1-F38C-7C04B973E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" y="137995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查看图片">
            <a:extLst>
              <a:ext uri="{FF2B5EF4-FFF2-40B4-BE49-F238E27FC236}">
                <a16:creationId xmlns:a16="http://schemas.microsoft.com/office/drawing/2014/main" id="{8FEDE891-7269-F812-763C-784F916B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47" y="5422680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C7E8D54-9617-FF88-E460-8EB118224479}"/>
              </a:ext>
            </a:extLst>
          </p:cNvPr>
          <p:cNvSpPr txBox="1"/>
          <p:nvPr/>
        </p:nvSpPr>
        <p:spPr>
          <a:xfrm>
            <a:off x="1784337" y="4901040"/>
            <a:ext cx="9281228" cy="5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欢迎进入“剑来”，快来开启你的修仙之旅吧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9EF19E-9EC6-005A-0090-7E9F97CA5388}"/>
              </a:ext>
            </a:extLst>
          </p:cNvPr>
          <p:cNvSpPr txBox="1"/>
          <p:nvPr/>
        </p:nvSpPr>
        <p:spPr>
          <a:xfrm>
            <a:off x="1784337" y="3840553"/>
            <a:ext cx="2451652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游戏首页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D153DB-4BDD-876B-FE04-B789D0B62BF3}"/>
              </a:ext>
            </a:extLst>
          </p:cNvPr>
          <p:cNvSpPr txBox="1"/>
          <p:nvPr/>
        </p:nvSpPr>
        <p:spPr>
          <a:xfrm>
            <a:off x="6185978" y="3799851"/>
            <a:ext cx="2451652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开始游戏</a:t>
            </a:r>
          </a:p>
        </p:txBody>
      </p:sp>
      <p:pic>
        <p:nvPicPr>
          <p:cNvPr id="11" name="Picture 18" descr="查看图片">
            <a:extLst>
              <a:ext uri="{FF2B5EF4-FFF2-40B4-BE49-F238E27FC236}">
                <a16:creationId xmlns:a16="http://schemas.microsoft.com/office/drawing/2014/main" id="{3A0330EF-A50C-322E-EF53-FF2EFF95F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817" y="1705506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查看图片">
            <a:extLst>
              <a:ext uri="{FF2B5EF4-FFF2-40B4-BE49-F238E27FC236}">
                <a16:creationId xmlns:a16="http://schemas.microsoft.com/office/drawing/2014/main" id="{9B412506-89AC-0CC3-4EE5-B1032E21C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5608" y="4850225"/>
            <a:ext cx="3137408" cy="313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A6C298E-2781-060E-2F9A-236902052B0A}"/>
              </a:ext>
            </a:extLst>
          </p:cNvPr>
          <p:cNvGrpSpPr/>
          <p:nvPr/>
        </p:nvGrpSpPr>
        <p:grpSpPr>
          <a:xfrm>
            <a:off x="9759964" y="-118654"/>
            <a:ext cx="2681675" cy="680887"/>
            <a:chOff x="9228725" y="192878"/>
            <a:chExt cx="2681675" cy="680887"/>
          </a:xfrm>
        </p:grpSpPr>
        <p:pic>
          <p:nvPicPr>
            <p:cNvPr id="8" name="Picture 8" descr="查看图片">
              <a:extLst>
                <a:ext uri="{FF2B5EF4-FFF2-40B4-BE49-F238E27FC236}">
                  <a16:creationId xmlns:a16="http://schemas.microsoft.com/office/drawing/2014/main" id="{764FD34A-B130-E3D5-2BC3-93F724ED55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8725" y="192878"/>
              <a:ext cx="1001305" cy="68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C36393-4F00-FAD3-828E-2ED351BB8EAC}"/>
                </a:ext>
              </a:extLst>
            </p:cNvPr>
            <p:cNvSpPr txBox="1"/>
            <p:nvPr/>
          </p:nvSpPr>
          <p:spPr>
            <a:xfrm>
              <a:off x="10206425" y="288990"/>
              <a:ext cx="1703975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8CFFFE"/>
                  </a:solidFill>
                </a:rPr>
                <a:t>PART1</a:t>
              </a:r>
              <a:endParaRPr lang="zh-CN" altLang="en-US" sz="3200" b="1" dirty="0">
                <a:solidFill>
                  <a:srgbClr val="8CFFFE"/>
                </a:solidFill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71306D92-F318-90E2-2F7E-7A63751760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23" y="1024872"/>
            <a:ext cx="3866736" cy="24041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D47DC67-572E-99DE-28E5-9B7B02DBCA6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09" y="1024872"/>
            <a:ext cx="3532631" cy="2404128"/>
          </a:xfrm>
          <a:prstGeom prst="rect">
            <a:avLst/>
          </a:prstGeom>
        </p:spPr>
      </p:pic>
      <p:pic>
        <p:nvPicPr>
          <p:cNvPr id="13" name="图片 12" descr="屏幕截图 2024-10-18 212409">
            <a:extLst>
              <a:ext uri="{FF2B5EF4-FFF2-40B4-BE49-F238E27FC236}">
                <a16:creationId xmlns:a16="http://schemas.microsoft.com/office/drawing/2014/main" id="{5161183E-9301-8915-5E2C-0D5DE0BF79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1965" y="920849"/>
            <a:ext cx="4544861" cy="2746375"/>
          </a:xfrm>
          <a:prstGeom prst="rect">
            <a:avLst/>
          </a:prstGeom>
        </p:spPr>
      </p:pic>
      <p:pic>
        <p:nvPicPr>
          <p:cNvPr id="16" name="图片 15" descr="屏幕截图 2024-10-18 212214">
            <a:extLst>
              <a:ext uri="{FF2B5EF4-FFF2-40B4-BE49-F238E27FC236}">
                <a16:creationId xmlns:a16="http://schemas.microsoft.com/office/drawing/2014/main" id="{657AFC54-14F1-4216-2821-353DF84A5D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5175" y="909248"/>
            <a:ext cx="4426094" cy="27463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EBABC9-A62E-46ED-D620-CEEFE37448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44" y="3306690"/>
            <a:ext cx="2406396" cy="330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33639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1194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4.16667E-6 0.1194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1194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0471119-11CE-11BF-9C22-9CB4392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7" name="Picture 18" descr="查看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" y="137995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查看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77" y="3523503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查看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46" y="316254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查看图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59964" y="-118654"/>
            <a:ext cx="1001305" cy="68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屏幕截图 2024-10-18 1917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79" y="434277"/>
            <a:ext cx="5631010" cy="4265172"/>
          </a:xfrm>
          <a:prstGeom prst="rect">
            <a:avLst/>
          </a:prstGeom>
        </p:spPr>
      </p:pic>
      <p:pic>
        <p:nvPicPr>
          <p:cNvPr id="26" name="图片 25" descr="屏幕截图 2024-10-18 2122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92" y="434277"/>
            <a:ext cx="5455629" cy="4029126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960818" y="5361658"/>
            <a:ext cx="2127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游戏属性页面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618055" y="5220611"/>
            <a:ext cx="238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游戏主界面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1194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3.33333E-6 0.1194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-1.45833E-6 0.1194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查看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" y="2798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7" name="Picture 18" descr="查看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" y="137995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查看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77" y="3523503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查看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46" y="316254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9759964" y="-118654"/>
            <a:ext cx="2681675" cy="680887"/>
            <a:chOff x="9228725" y="192878"/>
            <a:chExt cx="2681675" cy="680887"/>
          </a:xfrm>
        </p:grpSpPr>
        <p:pic>
          <p:nvPicPr>
            <p:cNvPr id="14" name="Picture 8" descr="查看图片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228725" y="192878"/>
              <a:ext cx="1001305" cy="68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/>
            <p:cNvSpPr txBox="1"/>
            <p:nvPr/>
          </p:nvSpPr>
          <p:spPr>
            <a:xfrm>
              <a:off x="10206425" y="288990"/>
              <a:ext cx="1703975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8CFFFE"/>
                  </a:solidFill>
                </a:rPr>
                <a:t>PART5</a:t>
              </a:r>
              <a:endParaRPr lang="zh-CN" altLang="en-US" sz="3200" b="1" dirty="0">
                <a:solidFill>
                  <a:srgbClr val="8CFFFE"/>
                </a:solidFill>
              </a:endParaRPr>
            </a:p>
          </p:txBody>
        </p:sp>
      </p:grpSp>
      <p:pic>
        <p:nvPicPr>
          <p:cNvPr id="21" name="图片 20" descr="屏幕截图 2024-10-18 2042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3765" y="3429000"/>
            <a:ext cx="4131945" cy="2581910"/>
          </a:xfrm>
          <a:prstGeom prst="rect">
            <a:avLst/>
          </a:prstGeom>
        </p:spPr>
      </p:pic>
      <p:pic>
        <p:nvPicPr>
          <p:cNvPr id="27" name="图片 26" descr="屏幕截图 2024-10-18 1921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275" y="215265"/>
            <a:ext cx="3797935" cy="2614295"/>
          </a:xfrm>
          <a:prstGeom prst="rect">
            <a:avLst/>
          </a:prstGeom>
        </p:spPr>
      </p:pic>
      <p:pic>
        <p:nvPicPr>
          <p:cNvPr id="3" name="图片 2" descr="屏幕截图 2024-10-18 2126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6285" y="327660"/>
            <a:ext cx="4027805" cy="2301875"/>
          </a:xfrm>
          <a:prstGeom prst="rect">
            <a:avLst/>
          </a:prstGeom>
        </p:spPr>
      </p:pic>
      <p:pic>
        <p:nvPicPr>
          <p:cNvPr id="6" name="图片 5" descr="屏幕截图 2024-10-18 195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097" y="3321757"/>
            <a:ext cx="3637114" cy="271582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70000" y="2977515"/>
            <a:ext cx="2126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修炼页面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38490" y="2763520"/>
            <a:ext cx="218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功法页面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02995" y="6247765"/>
            <a:ext cx="2508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炼丹页面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524240" y="6200140"/>
            <a:ext cx="213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副本页面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1194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3.33333E-6 0.1194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-1.45833E-6 0.1194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F1EFF38-4E18-3D16-4359-D5E59FCD8285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90B9BEC-89B2-7311-9267-B8FEFF28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D4249F-932D-A949-E5F4-61FF51F7746A}"/>
                </a:ext>
              </a:extLst>
            </p:cNvPr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F150C9E-D1EB-15AA-DA5C-3A4C8DB67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038" name="Picture 14" descr="查看图片">
            <a:extLst>
              <a:ext uri="{FF2B5EF4-FFF2-40B4-BE49-F238E27FC236}">
                <a16:creationId xmlns:a16="http://schemas.microsoft.com/office/drawing/2014/main" id="{8119917F-23A2-B022-86CF-1BE26E043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/>
        </p:blipFill>
        <p:spPr bwMode="auto">
          <a:xfrm>
            <a:off x="-1" y="1414598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39CA3C5-3FC5-7733-6699-4B15C5C5F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1391" y="156870"/>
            <a:ext cx="2130863" cy="43832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48B8858-A16F-B1E9-6494-9365FA73D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260" y="6504133"/>
            <a:ext cx="1289581" cy="360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11B8C10-64C0-5A4E-5A8F-6B78F7BDE5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468" y="-54323"/>
            <a:ext cx="3189345" cy="860711"/>
          </a:xfrm>
          <a:prstGeom prst="rect">
            <a:avLst/>
          </a:prstGeom>
        </p:spPr>
      </p:pic>
      <p:pic>
        <p:nvPicPr>
          <p:cNvPr id="1032" name="Picture 8" descr="查看图片">
            <a:extLst>
              <a:ext uri="{FF2B5EF4-FFF2-40B4-BE49-F238E27FC236}">
                <a16:creationId xmlns:a16="http://schemas.microsoft.com/office/drawing/2014/main" id="{89DC9324-DEB1-D5AB-EEEF-36299B413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4126475" y="-698818"/>
            <a:ext cx="3939051" cy="65537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ED64652-AA7E-687A-1FA0-D7ED45ACA357}"/>
              </a:ext>
            </a:extLst>
          </p:cNvPr>
          <p:cNvSpPr txBox="1"/>
          <p:nvPr/>
        </p:nvSpPr>
        <p:spPr>
          <a:xfrm>
            <a:off x="3734198" y="2650190"/>
            <a:ext cx="4723601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ENTER A TITLE</a:t>
            </a:r>
            <a:endParaRPr lang="zh-CN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CD9E0C1-0347-ADD0-696A-45C28D69EDE2}"/>
              </a:ext>
            </a:extLst>
          </p:cNvPr>
          <p:cNvGrpSpPr/>
          <p:nvPr/>
        </p:nvGrpSpPr>
        <p:grpSpPr>
          <a:xfrm>
            <a:off x="3074160" y="4576445"/>
            <a:ext cx="5884161" cy="2500882"/>
            <a:chOff x="3074160" y="4576445"/>
            <a:chExt cx="5884161" cy="25008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36" name="Picture 12" descr="查看图片">
              <a:extLst>
                <a:ext uri="{FF2B5EF4-FFF2-40B4-BE49-F238E27FC236}">
                  <a16:creationId xmlns:a16="http://schemas.microsoft.com/office/drawing/2014/main" id="{D96B8826-44E9-ECAB-3749-5D4AA4F556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80" b="29819"/>
            <a:stretch/>
          </p:blipFill>
          <p:spPr bwMode="auto">
            <a:xfrm>
              <a:off x="3074160" y="4576445"/>
              <a:ext cx="5884161" cy="2500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本框 25">
              <a:hlinkClick r:id="rId12" action="ppaction://hlinksldjump"/>
              <a:extLst>
                <a:ext uri="{FF2B5EF4-FFF2-40B4-BE49-F238E27FC236}">
                  <a16:creationId xmlns:a16="http://schemas.microsoft.com/office/drawing/2014/main" id="{43DAE949-977C-2CC0-CD44-24ACE80E9649}"/>
                </a:ext>
              </a:extLst>
            </p:cNvPr>
            <p:cNvSpPr txBox="1"/>
            <p:nvPr/>
          </p:nvSpPr>
          <p:spPr>
            <a:xfrm>
              <a:off x="5157885" y="5418464"/>
              <a:ext cx="2190793" cy="8309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kumimoji="1" sz="9600" b="1">
                  <a:solidFill>
                    <a:prstClr val="white">
                      <a:lumMod val="95000"/>
                      <a:alpha val="10000"/>
                    </a:prst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en-US" altLang="zh-CN" sz="48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START</a:t>
              </a:r>
              <a:endPara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040" name="Picture 16" descr="查看图片">
            <a:extLst>
              <a:ext uri="{FF2B5EF4-FFF2-40B4-BE49-F238E27FC236}">
                <a16:creationId xmlns:a16="http://schemas.microsoft.com/office/drawing/2014/main" id="{B21DEBDC-FD73-F52C-D9B9-5B8F0C05C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57"/>
          <a:stretch/>
        </p:blipFill>
        <p:spPr bwMode="auto">
          <a:xfrm>
            <a:off x="792018" y="1458877"/>
            <a:ext cx="2282142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查看图片">
            <a:extLst>
              <a:ext uri="{FF2B5EF4-FFF2-40B4-BE49-F238E27FC236}">
                <a16:creationId xmlns:a16="http://schemas.microsoft.com/office/drawing/2014/main" id="{70686010-95FB-E05F-5AEB-8660AA20E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57"/>
          <a:stretch/>
        </p:blipFill>
        <p:spPr bwMode="auto">
          <a:xfrm flipH="1">
            <a:off x="9262717" y="1458877"/>
            <a:ext cx="2282142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查看图片">
            <a:extLst>
              <a:ext uri="{FF2B5EF4-FFF2-40B4-BE49-F238E27FC236}">
                <a16:creationId xmlns:a16="http://schemas.microsoft.com/office/drawing/2014/main" id="{E6152680-FAD3-5681-530D-323E62DD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22" y="1002342"/>
            <a:ext cx="831725" cy="7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查看图片">
            <a:extLst>
              <a:ext uri="{FF2B5EF4-FFF2-40B4-BE49-F238E27FC236}">
                <a16:creationId xmlns:a16="http://schemas.microsoft.com/office/drawing/2014/main" id="{76742456-B27F-1790-AB89-66F59338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497" y="4187980"/>
            <a:ext cx="1072499" cy="92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查看图片">
            <a:extLst>
              <a:ext uri="{FF2B5EF4-FFF2-40B4-BE49-F238E27FC236}">
                <a16:creationId xmlns:a16="http://schemas.microsoft.com/office/drawing/2014/main" id="{2E15A81E-223E-66C8-27B0-D51434C65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088" y="1040621"/>
            <a:ext cx="603302" cy="5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查看图片">
            <a:extLst>
              <a:ext uri="{FF2B5EF4-FFF2-40B4-BE49-F238E27FC236}">
                <a16:creationId xmlns:a16="http://schemas.microsoft.com/office/drawing/2014/main" id="{15D2D1C4-BD92-83F6-9F38-8E85F1F6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257" y="3601262"/>
            <a:ext cx="831725" cy="7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查看图片">
            <a:extLst>
              <a:ext uri="{FF2B5EF4-FFF2-40B4-BE49-F238E27FC236}">
                <a16:creationId xmlns:a16="http://schemas.microsoft.com/office/drawing/2014/main" id="{A0A1BAB5-43E6-07CE-A879-CA0C22134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239" y="838605"/>
            <a:ext cx="1072499" cy="92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8" descr="查看图片">
            <a:extLst>
              <a:ext uri="{FF2B5EF4-FFF2-40B4-BE49-F238E27FC236}">
                <a16:creationId xmlns:a16="http://schemas.microsoft.com/office/drawing/2014/main" id="{4486F5FA-3ED0-DAED-EB76-C3D959400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926" y="2541120"/>
            <a:ext cx="911207" cy="7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查看图片">
            <a:extLst>
              <a:ext uri="{FF2B5EF4-FFF2-40B4-BE49-F238E27FC236}">
                <a16:creationId xmlns:a16="http://schemas.microsoft.com/office/drawing/2014/main" id="{E0ABD7A7-6A94-53AC-E85D-8ECA43BBB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09" y="5577888"/>
            <a:ext cx="792018" cy="6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查看图片">
            <a:extLst>
              <a:ext uri="{FF2B5EF4-FFF2-40B4-BE49-F238E27FC236}">
                <a16:creationId xmlns:a16="http://schemas.microsoft.com/office/drawing/2014/main" id="{172DB1DE-C0DA-9D27-5AEF-AE0FFA17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193" y="5817379"/>
            <a:ext cx="582193" cy="5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81"/>
    </mc:Choice>
    <mc:Fallback xmlns="">
      <p:transition spd="slow" advTm="63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4.79167E-6 0.11944 " pathEditMode="relative" rAng="0" ptsTypes="AA">
                                      <p:cBhvr>
                                        <p:cTn id="17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4.79167E-6 0.11944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1.45833E-6 0.11944 " pathEditMode="relative" rAng="0" ptsTypes="AA">
                                      <p:cBhvr>
                                        <p:cTn id="21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4.79167E-6 0.11944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4.79167E-6 0.11944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1.45833E-6 0.11945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3.75E-6 0.11945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11945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alphaModFix amt="85000"/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7" name="Picture 14" descr="查看图片"/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>
            <a:fillRect/>
          </a:stretch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41" y="-164871"/>
            <a:ext cx="3995870" cy="63254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24009" r="28192" b="22072"/>
          <a:stretch>
            <a:fillRect/>
          </a:stretch>
        </p:blipFill>
        <p:spPr>
          <a:xfrm>
            <a:off x="-266218" y="2997843"/>
            <a:ext cx="5544273" cy="4157835"/>
          </a:xfrm>
          <a:prstGeom prst="rect">
            <a:avLst/>
          </a:prstGeom>
        </p:spPr>
      </p:pic>
      <p:pic>
        <p:nvPicPr>
          <p:cNvPr id="18" name="Picture 18" descr="查看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6" y="718436"/>
            <a:ext cx="544232" cy="468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查看图片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3" y="4905238"/>
            <a:ext cx="398374" cy="343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查看图片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934" y="811427"/>
            <a:ext cx="6784066" cy="6044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625528" y="2246055"/>
            <a:ext cx="3262432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6000" b="0" dirty="0">
                <a:solidFill>
                  <a:schemeClr val="bg1"/>
                </a:solidFill>
              </a:rPr>
              <a:t>概要设计</a:t>
            </a:r>
            <a:endParaRPr lang="en-US" altLang="zh-CN" sz="6000" b="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61157" y="4181799"/>
            <a:ext cx="4801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Enter the text content</a:t>
            </a:r>
          </a:p>
        </p:txBody>
      </p:sp>
      <p:pic>
        <p:nvPicPr>
          <p:cNvPr id="20" name="Picture 18" descr="查看图片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655" y="838988"/>
            <a:ext cx="755322" cy="6504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-3.75E-6 0.11944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4 -0.01736 L 0.01654 0.10208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6 L 0.01653 0.10208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7 L 0.01653 0.10208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3CA325F-65EE-29F6-A290-F02D156135FB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2D018ED-6C2F-9AF0-5F0D-1F390BFF6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47E93E0-3DE1-B77A-64BA-A244FB85A381}"/>
                </a:ext>
              </a:extLst>
            </p:cNvPr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99C6CB3-2089-A93A-39AC-755E1240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4" name="Picture 14" descr="查看图片">
            <a:extLst>
              <a:ext uri="{FF2B5EF4-FFF2-40B4-BE49-F238E27FC236}">
                <a16:creationId xmlns:a16="http://schemas.microsoft.com/office/drawing/2014/main" id="{F259912E-2C2E-3DD4-E4CC-996831BD2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/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查看图片">
            <a:extLst>
              <a:ext uri="{FF2B5EF4-FFF2-40B4-BE49-F238E27FC236}">
                <a16:creationId xmlns:a16="http://schemas.microsoft.com/office/drawing/2014/main" id="{48A77644-CE08-9E05-94E4-40BEBA2B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4" r="28647"/>
          <a:stretch/>
        </p:blipFill>
        <p:spPr bwMode="auto">
          <a:xfrm rot="16200000">
            <a:off x="2741398" y="-3369188"/>
            <a:ext cx="6709201" cy="130582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5043A9-5246-0777-1776-B0E4C5DAC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3980"/>
                    </a14:imgEffect>
                    <a14:imgEffect>
                      <a14:saturation sat="20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190" y="1053548"/>
            <a:ext cx="9613127" cy="47491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CD4060-E0C5-8E32-BBDA-7B4F6F4FE5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3923" y="1406670"/>
            <a:ext cx="5673966" cy="56739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1CE098-7E48-3EF7-8A3B-90C790B2BA4F}"/>
              </a:ext>
            </a:extLst>
          </p:cNvPr>
          <p:cNvSpPr txBox="1"/>
          <p:nvPr/>
        </p:nvSpPr>
        <p:spPr>
          <a:xfrm>
            <a:off x="1870994" y="554254"/>
            <a:ext cx="1381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用例图</a:t>
            </a:r>
          </a:p>
        </p:txBody>
      </p:sp>
    </p:spTree>
    <p:extLst>
      <p:ext uri="{BB962C8B-B14F-4D97-AF65-F5344CB8AC3E}">
        <p14:creationId xmlns:p14="http://schemas.microsoft.com/office/powerpoint/2010/main" val="896386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6DBDE448-ED62-CA18-F114-E89AC97AA57B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4735865-D460-B451-6713-3AC939084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CFD7D01-AA64-567D-FAB9-E511E649F1F0}"/>
                </a:ext>
              </a:extLst>
            </p:cNvPr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7E6549B-1CF0-4187-5DD9-6A5D5D2F6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7" name="Picture 14" descr="查看图片">
            <a:extLst>
              <a:ext uri="{FF2B5EF4-FFF2-40B4-BE49-F238E27FC236}">
                <a16:creationId xmlns:a16="http://schemas.microsoft.com/office/drawing/2014/main" id="{151B0476-D462-B482-B033-F939256E3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/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C4D44A-A292-39D2-846C-FF19190043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24009" r="28192" b="22072"/>
          <a:stretch/>
        </p:blipFill>
        <p:spPr>
          <a:xfrm>
            <a:off x="-229429" y="2997842"/>
            <a:ext cx="5544273" cy="4157835"/>
          </a:xfrm>
          <a:prstGeom prst="rect">
            <a:avLst/>
          </a:prstGeom>
        </p:spPr>
      </p:pic>
      <p:pic>
        <p:nvPicPr>
          <p:cNvPr id="18" name="Picture 18" descr="查看图片">
            <a:extLst>
              <a:ext uri="{FF2B5EF4-FFF2-40B4-BE49-F238E27FC236}">
                <a16:creationId xmlns:a16="http://schemas.microsoft.com/office/drawing/2014/main" id="{C26096BA-DCC2-9B5B-6333-3FCAE152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6" y="718436"/>
            <a:ext cx="544232" cy="468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查看图片">
            <a:extLst>
              <a:ext uri="{FF2B5EF4-FFF2-40B4-BE49-F238E27FC236}">
                <a16:creationId xmlns:a16="http://schemas.microsoft.com/office/drawing/2014/main" id="{62E33696-1724-F0A1-0A94-477841884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3" y="4905238"/>
            <a:ext cx="398374" cy="343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查看图片">
            <a:extLst>
              <a:ext uri="{FF2B5EF4-FFF2-40B4-BE49-F238E27FC236}">
                <a16:creationId xmlns:a16="http://schemas.microsoft.com/office/drawing/2014/main" id="{A18D22F2-16B6-F4B7-31AD-BEC6BB3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124" y="-5162"/>
            <a:ext cx="8859907" cy="73223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847DB1-41EC-76BC-D74B-6AAA9DA1480D}"/>
              </a:ext>
            </a:extLst>
          </p:cNvPr>
          <p:cNvSpPr txBox="1"/>
          <p:nvPr/>
        </p:nvSpPr>
        <p:spPr>
          <a:xfrm>
            <a:off x="5314844" y="773655"/>
            <a:ext cx="1261884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2800" b="0" dirty="0">
                <a:solidFill>
                  <a:schemeClr val="bg1"/>
                </a:solidFill>
              </a:rPr>
              <a:t>时序图</a:t>
            </a:r>
          </a:p>
        </p:txBody>
      </p:sp>
      <p:pic>
        <p:nvPicPr>
          <p:cNvPr id="20" name="Picture 18" descr="查看图片">
            <a:extLst>
              <a:ext uri="{FF2B5EF4-FFF2-40B4-BE49-F238E27FC236}">
                <a16:creationId xmlns:a16="http://schemas.microsoft.com/office/drawing/2014/main" id="{312D463B-0D7A-4C37-EFC0-A4E54903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655" y="838988"/>
            <a:ext cx="755322" cy="6504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75B585D-BD2F-0549-D658-E1510A1ECF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2277" y="1352485"/>
            <a:ext cx="6454700" cy="51380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BDC015-F939-4865-8C49-E7EB4B7A63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032" y="442048"/>
            <a:ext cx="7032593" cy="50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37221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4 -0.01736 L 0.01654 0.10208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6 L 0.01653 0.10208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7 L 0.01653 0.10208 " pathEditMode="relative" rAng="0" ptsTypes="AA">
                                      <p:cBhvr>
                                        <p:cTn id="1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6DBDE448-ED62-CA18-F114-E89AC97AA57B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4735865-D460-B451-6713-3AC939084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CFD7D01-AA64-567D-FAB9-E511E649F1F0}"/>
                </a:ext>
              </a:extLst>
            </p:cNvPr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7E6549B-1CF0-4187-5DD9-6A5D5D2F6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7" name="Picture 14" descr="查看图片">
            <a:extLst>
              <a:ext uri="{FF2B5EF4-FFF2-40B4-BE49-F238E27FC236}">
                <a16:creationId xmlns:a16="http://schemas.microsoft.com/office/drawing/2014/main" id="{151B0476-D462-B482-B033-F939256E3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/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C4D44A-A292-39D2-846C-FF19190043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24009" r="28192" b="22072"/>
          <a:stretch/>
        </p:blipFill>
        <p:spPr>
          <a:xfrm>
            <a:off x="6277720" y="2833818"/>
            <a:ext cx="5544273" cy="4157835"/>
          </a:xfrm>
          <a:prstGeom prst="rect">
            <a:avLst/>
          </a:prstGeom>
        </p:spPr>
      </p:pic>
      <p:pic>
        <p:nvPicPr>
          <p:cNvPr id="18" name="Picture 18" descr="查看图片">
            <a:extLst>
              <a:ext uri="{FF2B5EF4-FFF2-40B4-BE49-F238E27FC236}">
                <a16:creationId xmlns:a16="http://schemas.microsoft.com/office/drawing/2014/main" id="{C26096BA-DCC2-9B5B-6333-3FCAE152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6" y="718436"/>
            <a:ext cx="544232" cy="468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查看图片">
            <a:extLst>
              <a:ext uri="{FF2B5EF4-FFF2-40B4-BE49-F238E27FC236}">
                <a16:creationId xmlns:a16="http://schemas.microsoft.com/office/drawing/2014/main" id="{62E33696-1724-F0A1-0A94-477841884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3" y="4905238"/>
            <a:ext cx="398374" cy="343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查看图片">
            <a:extLst>
              <a:ext uri="{FF2B5EF4-FFF2-40B4-BE49-F238E27FC236}">
                <a16:creationId xmlns:a16="http://schemas.microsoft.com/office/drawing/2014/main" id="{A18D22F2-16B6-F4B7-31AD-BEC6BB3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241" y="-151606"/>
            <a:ext cx="8296130" cy="6889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查看图片">
            <a:extLst>
              <a:ext uri="{FF2B5EF4-FFF2-40B4-BE49-F238E27FC236}">
                <a16:creationId xmlns:a16="http://schemas.microsoft.com/office/drawing/2014/main" id="{312D463B-0D7A-4C37-EFC0-A4E54903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655" y="838988"/>
            <a:ext cx="755322" cy="6504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82A72C6-1B1A-FC55-F5AE-8BBBFEE6A6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3530"/>
                    </a14:imgEffect>
                    <a14:imgEffect>
                      <a14:saturation sat="17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694" y="815404"/>
            <a:ext cx="6214167" cy="49550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91A210-B88C-D12A-063A-1FA4445555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85" y="365760"/>
            <a:ext cx="5376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91331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4 -0.01736 L 0.01654 0.10208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6 L 0.01653 0.10208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7 L 0.01653 0.10208 " pathEditMode="relative" rAng="0" ptsTypes="AA">
                                      <p:cBhvr>
                                        <p:cTn id="1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B549-4D12-E6AD-22EA-FA529BA6B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244EC91-737F-43BF-816B-3B39C7DE6DF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793EBC6-F200-C55A-CB4F-F121DFD92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D78D91E-BE66-2CDD-5E70-59F1284E5A94}"/>
                </a:ext>
              </a:extLst>
            </p:cNvPr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58D7C5C-2A16-7FE1-7AF4-A6B254CFB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7" name="Picture 14" descr="查看图片">
            <a:extLst>
              <a:ext uri="{FF2B5EF4-FFF2-40B4-BE49-F238E27FC236}">
                <a16:creationId xmlns:a16="http://schemas.microsoft.com/office/drawing/2014/main" id="{B1BC5A0B-6BCA-B856-60DB-6D1B6F418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/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90913F-E515-1562-E4F0-5060118F8B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24009" r="28192" b="22072"/>
          <a:stretch/>
        </p:blipFill>
        <p:spPr>
          <a:xfrm>
            <a:off x="-897339" y="2997842"/>
            <a:ext cx="5544273" cy="4157835"/>
          </a:xfrm>
          <a:prstGeom prst="rect">
            <a:avLst/>
          </a:prstGeom>
        </p:spPr>
      </p:pic>
      <p:pic>
        <p:nvPicPr>
          <p:cNvPr id="18" name="Picture 18" descr="查看图片">
            <a:extLst>
              <a:ext uri="{FF2B5EF4-FFF2-40B4-BE49-F238E27FC236}">
                <a16:creationId xmlns:a16="http://schemas.microsoft.com/office/drawing/2014/main" id="{FAC26646-7E67-170C-D295-6F54EF17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6" y="718436"/>
            <a:ext cx="544232" cy="468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查看图片">
            <a:extLst>
              <a:ext uri="{FF2B5EF4-FFF2-40B4-BE49-F238E27FC236}">
                <a16:creationId xmlns:a16="http://schemas.microsoft.com/office/drawing/2014/main" id="{F010500C-9734-B922-979F-DCA8B6EF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3" y="4905238"/>
            <a:ext cx="398374" cy="343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查看图片">
            <a:extLst>
              <a:ext uri="{FF2B5EF4-FFF2-40B4-BE49-F238E27FC236}">
                <a16:creationId xmlns:a16="http://schemas.microsoft.com/office/drawing/2014/main" id="{FDA7A865-730D-0B75-41E1-50D0E31A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46" y="0"/>
            <a:ext cx="9935048" cy="73223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681773-A2DA-93B9-F711-E7F81D25CCE3}"/>
              </a:ext>
            </a:extLst>
          </p:cNvPr>
          <p:cNvSpPr txBox="1"/>
          <p:nvPr/>
        </p:nvSpPr>
        <p:spPr>
          <a:xfrm>
            <a:off x="4503811" y="842736"/>
            <a:ext cx="1261884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2800" b="0" dirty="0">
                <a:solidFill>
                  <a:schemeClr val="bg1"/>
                </a:solidFill>
              </a:rPr>
              <a:t>协作图</a:t>
            </a:r>
          </a:p>
        </p:txBody>
      </p:sp>
      <p:pic>
        <p:nvPicPr>
          <p:cNvPr id="20" name="Picture 18" descr="查看图片">
            <a:extLst>
              <a:ext uri="{FF2B5EF4-FFF2-40B4-BE49-F238E27FC236}">
                <a16:creationId xmlns:a16="http://schemas.microsoft.com/office/drawing/2014/main" id="{688455AF-85FE-3E9C-3889-455DD23C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655" y="838988"/>
            <a:ext cx="755322" cy="6504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804F64-26FE-5F9E-EFAB-C55BB1B41D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670"/>
                    </a14:imgEffect>
                    <a14:imgEffect>
                      <a14:saturation sat="9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8446" y="1427198"/>
            <a:ext cx="7318531" cy="51061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216B2E-CFA9-8E1E-08CB-DCA04774D2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8" y="329387"/>
            <a:ext cx="4296292" cy="661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76010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4 -0.01736 L 0.01654 0.10208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6 L 0.01653 0.10208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7 L 0.01653 0.10208 " pathEditMode="relative" rAng="0" ptsTypes="AA">
                                      <p:cBhvr>
                                        <p:cTn id="1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74FE-B5D2-7083-A96D-CEEE3954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7B47257-9E92-E437-DC9D-7F9645316873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E585731-E066-9388-C414-1033C964C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362BDB1-EE9F-E127-24BB-584B5DF419D3}"/>
                </a:ext>
              </a:extLst>
            </p:cNvPr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7F626A7-C055-4E51-CE95-6BFC20975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7" name="Picture 14" descr="查看图片">
            <a:extLst>
              <a:ext uri="{FF2B5EF4-FFF2-40B4-BE49-F238E27FC236}">
                <a16:creationId xmlns:a16="http://schemas.microsoft.com/office/drawing/2014/main" id="{B5370385-F0BD-5615-7DA8-D15947320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/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70FC81-9A1C-B6A7-AA5B-FA8DAEDC8B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24009" r="28192" b="22072"/>
          <a:stretch/>
        </p:blipFill>
        <p:spPr>
          <a:xfrm>
            <a:off x="-881436" y="2976765"/>
            <a:ext cx="5544273" cy="4157835"/>
          </a:xfrm>
          <a:prstGeom prst="rect">
            <a:avLst/>
          </a:prstGeom>
        </p:spPr>
      </p:pic>
      <p:pic>
        <p:nvPicPr>
          <p:cNvPr id="18" name="Picture 18" descr="查看图片">
            <a:extLst>
              <a:ext uri="{FF2B5EF4-FFF2-40B4-BE49-F238E27FC236}">
                <a16:creationId xmlns:a16="http://schemas.microsoft.com/office/drawing/2014/main" id="{B8472284-CC8F-E402-894A-B746482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6" y="718436"/>
            <a:ext cx="544232" cy="468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查看图片">
            <a:extLst>
              <a:ext uri="{FF2B5EF4-FFF2-40B4-BE49-F238E27FC236}">
                <a16:creationId xmlns:a16="http://schemas.microsoft.com/office/drawing/2014/main" id="{D9D9B212-C0F3-C6EF-5965-1BC2625AE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3" y="4905238"/>
            <a:ext cx="398374" cy="343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查看图片">
            <a:extLst>
              <a:ext uri="{FF2B5EF4-FFF2-40B4-BE49-F238E27FC236}">
                <a16:creationId xmlns:a16="http://schemas.microsoft.com/office/drawing/2014/main" id="{DB56B4EF-620D-5398-B5A4-B3AA51B0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50" y="-168065"/>
            <a:ext cx="9935048" cy="73223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1B9F6E-746B-2471-A3CB-1C7211F5AAEB}"/>
              </a:ext>
            </a:extLst>
          </p:cNvPr>
          <p:cNvSpPr txBox="1"/>
          <p:nvPr/>
        </p:nvSpPr>
        <p:spPr>
          <a:xfrm>
            <a:off x="4162018" y="764649"/>
            <a:ext cx="116249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2800" b="0" dirty="0">
                <a:solidFill>
                  <a:schemeClr val="bg1"/>
                </a:solidFill>
              </a:rPr>
              <a:t>E-R</a:t>
            </a:r>
            <a:r>
              <a:rPr lang="zh-CN" altLang="en-US" sz="2800" b="0" dirty="0">
                <a:solidFill>
                  <a:schemeClr val="bg1"/>
                </a:solidFill>
              </a:rPr>
              <a:t>图</a:t>
            </a:r>
          </a:p>
        </p:txBody>
      </p:sp>
      <p:pic>
        <p:nvPicPr>
          <p:cNvPr id="20" name="Picture 18" descr="查看图片">
            <a:extLst>
              <a:ext uri="{FF2B5EF4-FFF2-40B4-BE49-F238E27FC236}">
                <a16:creationId xmlns:a16="http://schemas.microsoft.com/office/drawing/2014/main" id="{2F574093-D745-B41E-CDD5-85006832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655" y="838988"/>
            <a:ext cx="755322" cy="6504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14694B-E58C-0069-EEDB-86BEFEAE17B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511"/>
                    </a14:imgEffect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0175" y="1585546"/>
            <a:ext cx="7756802" cy="47734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86DC9B-BF70-57A4-58CC-412694DDD6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891" y="644054"/>
            <a:ext cx="6062163" cy="606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98152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4 -0.01736 L 0.01654 0.10208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6 L 0.01653 0.10208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7 L 0.01653 0.10208 " pathEditMode="relative" rAng="0" ptsTypes="AA">
                                      <p:cBhvr>
                                        <p:cTn id="1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3CA325F-65EE-29F6-A290-F02D156135FB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2D018ED-6C2F-9AF0-5F0D-1F390BFF6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47E93E0-3DE1-B77A-64BA-A244FB85A381}"/>
                </a:ext>
              </a:extLst>
            </p:cNvPr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99C6CB3-2089-A93A-39AC-755E1240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4" name="Picture 14" descr="查看图片">
            <a:extLst>
              <a:ext uri="{FF2B5EF4-FFF2-40B4-BE49-F238E27FC236}">
                <a16:creationId xmlns:a16="http://schemas.microsoft.com/office/drawing/2014/main" id="{F259912E-2C2E-3DD4-E4CC-996831BD2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/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51A691-6321-9F78-C1F3-420FF4F80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8" y="-54060"/>
            <a:ext cx="12192000" cy="65606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649781-A4D9-78E8-9D8A-5FA4CC395BF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  <a14:imgEffect>
                      <a14:saturation sat="1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4804" y="606544"/>
            <a:ext cx="4715533" cy="54204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18FBCDB-6C8E-650B-C9D7-AE1FE6789C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" y="366461"/>
            <a:ext cx="5296839" cy="5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30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3CA325F-65EE-29F6-A290-F02D156135FB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2D018ED-6C2F-9AF0-5F0D-1F390BFF6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47E93E0-3DE1-B77A-64BA-A244FB85A381}"/>
                </a:ext>
              </a:extLst>
            </p:cNvPr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99C6CB3-2089-A93A-39AC-755E1240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4" name="Picture 14" descr="查看图片">
            <a:extLst>
              <a:ext uri="{FF2B5EF4-FFF2-40B4-BE49-F238E27FC236}">
                <a16:creationId xmlns:a16="http://schemas.microsoft.com/office/drawing/2014/main" id="{F259912E-2C2E-3DD4-E4CC-996831BD2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/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260847-9185-17EA-8D8A-352DF4AE8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06"/>
            <a:ext cx="12192000" cy="6705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9C52CB-56F5-CF58-1415-C0F53092B9D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  <a14:imgEffect>
                      <a14:saturation sat="1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573" y="743371"/>
            <a:ext cx="4768134" cy="57601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DB6B40-24D5-DB01-D841-A971409357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5" y="1287658"/>
            <a:ext cx="3747715" cy="39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64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4D35A-C350-2F95-7CDE-690573B3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B54A1F6-52C5-92B6-A241-65010F9CC94B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82B0396-DC47-A652-A8AC-FE87D62A4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3370A3-86D3-F051-CD9B-A14FCDE467C1}"/>
                </a:ext>
              </a:extLst>
            </p:cNvPr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7ABB767-3B17-C060-A2AB-22B5379E0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4" name="Picture 14" descr="查看图片">
            <a:extLst>
              <a:ext uri="{FF2B5EF4-FFF2-40B4-BE49-F238E27FC236}">
                <a16:creationId xmlns:a16="http://schemas.microsoft.com/office/drawing/2014/main" id="{C5FE2561-8C31-659F-283F-D67C47FE0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/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9D50C6-DB56-8AFD-1FFF-D71EB9979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18" y="437322"/>
            <a:ext cx="11121835" cy="57668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04CCC7-C086-C670-5101-60DAC98B024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3994" y="1077878"/>
            <a:ext cx="6790552" cy="47022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F520B1-7056-8D13-111E-9CD027F90249}"/>
              </a:ext>
            </a:extLst>
          </p:cNvPr>
          <p:cNvSpPr txBox="1"/>
          <p:nvPr/>
        </p:nvSpPr>
        <p:spPr>
          <a:xfrm>
            <a:off x="1200646" y="1152939"/>
            <a:ext cx="5883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逻辑结构设计</a:t>
            </a:r>
          </a:p>
        </p:txBody>
      </p:sp>
    </p:spTree>
    <p:extLst>
      <p:ext uri="{BB962C8B-B14F-4D97-AF65-F5344CB8AC3E}">
        <p14:creationId xmlns:p14="http://schemas.microsoft.com/office/powerpoint/2010/main" val="1238663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B8E78-B336-AAF4-FF51-F35190135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BC4F012-0848-9704-3707-2815E00E1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239615-7AAB-9BF5-D963-D80854AC6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3" y="131346"/>
            <a:ext cx="6726654" cy="6726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C6EB0E-9D15-1B4C-1CEE-6BACAAFB7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0793" y="309951"/>
            <a:ext cx="4696353" cy="6238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EB6EED7-6E27-0B5D-69C2-54F1CF748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901"/>
            <a:ext cx="6173583" cy="486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07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6" name="Picture 14" descr="查看图片"/>
          <p:cNvPicPr>
            <a:picLocks noChangeAspect="1" noChangeArrowheads="1"/>
          </p:cNvPicPr>
          <p:nvPr/>
        </p:nvPicPr>
        <p:blipFill rotWithShape="1">
          <a:blip r:embed="rId2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>
            <a:fillRect/>
          </a:stretch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91939" y="729614"/>
            <a:ext cx="4794452" cy="3125166"/>
            <a:chOff x="591939" y="1029086"/>
            <a:chExt cx="4794452" cy="3125166"/>
          </a:xfrm>
        </p:grpSpPr>
        <p:pic>
          <p:nvPicPr>
            <p:cNvPr id="2054" name="Picture 6" descr="查看图片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39" y="1029086"/>
              <a:ext cx="4794452" cy="312516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1973502" y="1449696"/>
              <a:ext cx="2031325" cy="120032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kumimoji="1" sz="9600" b="1">
                  <a:solidFill>
                    <a:prstClr val="white">
                      <a:lumMod val="95000"/>
                      <a:alpha val="10000"/>
                    </a:prstClr>
                  </a:solidFill>
                  <a:latin typeface="Arial" panose="020B0604020202020204"/>
                  <a:ea typeface="微软雅黑" panose="020B0503020204020204" charset="-122"/>
                </a:defRPr>
              </a:lvl1pPr>
            </a:lstStyle>
            <a:p>
              <a:r>
                <a:rPr lang="zh-CN" altLang="en-US" sz="7200" b="0" dirty="0">
                  <a:solidFill>
                    <a:schemeClr val="bg1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目录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81141" y="2685123"/>
              <a:ext cx="2416046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kumimoji="1" sz="9600" b="1">
                  <a:solidFill>
                    <a:prstClr val="white">
                      <a:lumMod val="95000"/>
                      <a:alpha val="10000"/>
                    </a:prstClr>
                  </a:solidFill>
                  <a:latin typeface="Arial" panose="020B0604020202020204"/>
                  <a:ea typeface="微软雅黑" panose="020B0503020204020204" charset="-122"/>
                </a:defRPr>
              </a:lvl1pPr>
            </a:lstStyle>
            <a:p>
              <a:r>
                <a:rPr lang="en-US" altLang="zh-CN" sz="3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CONTENT</a:t>
              </a:r>
              <a:endPara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24009" r="28192" b="22072"/>
          <a:stretch>
            <a:fillRect/>
          </a:stretch>
        </p:blipFill>
        <p:spPr>
          <a:xfrm>
            <a:off x="-266218" y="2698371"/>
            <a:ext cx="5544273" cy="4157835"/>
          </a:xfrm>
          <a:prstGeom prst="rect">
            <a:avLst/>
          </a:prstGeom>
        </p:spPr>
      </p:pic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5441181" y="942986"/>
            <a:ext cx="3348014" cy="2392367"/>
            <a:chOff x="7139642" y="3469589"/>
            <a:chExt cx="5047093" cy="2986329"/>
          </a:xfrm>
        </p:grpSpPr>
        <p:pic>
          <p:nvPicPr>
            <p:cNvPr id="12" name="图片 1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642" y="3469589"/>
              <a:ext cx="5047093" cy="298632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2" descr="查看图片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9515" y="3655865"/>
              <a:ext cx="2547523" cy="236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5868693" y="1782282"/>
            <a:ext cx="2011680" cy="645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游戏介绍</a:t>
            </a:r>
          </a:p>
        </p:txBody>
      </p:sp>
      <p:grpSp>
        <p:nvGrpSpPr>
          <p:cNvPr id="18" name="组合 17"/>
          <p:cNvGrpSpPr/>
          <p:nvPr>
            <p:custDataLst>
              <p:tags r:id="rId3"/>
            </p:custDataLst>
          </p:nvPr>
        </p:nvGrpSpPr>
        <p:grpSpPr>
          <a:xfrm>
            <a:off x="8736852" y="942986"/>
            <a:ext cx="3348014" cy="2392367"/>
            <a:chOff x="7139642" y="3469589"/>
            <a:chExt cx="5047093" cy="2986329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642" y="3469589"/>
              <a:ext cx="5047093" cy="298632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2" descr="查看图片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9515" y="3655865"/>
              <a:ext cx="2547523" cy="236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组合 20"/>
          <p:cNvGrpSpPr/>
          <p:nvPr>
            <p:custDataLst>
              <p:tags r:id="rId4"/>
            </p:custDataLst>
          </p:nvPr>
        </p:nvGrpSpPr>
        <p:grpSpPr>
          <a:xfrm>
            <a:off x="5441181" y="3854780"/>
            <a:ext cx="3348014" cy="2392367"/>
            <a:chOff x="7139642" y="3469589"/>
            <a:chExt cx="5047093" cy="2986329"/>
          </a:xfrm>
        </p:grpSpPr>
        <p:pic>
          <p:nvPicPr>
            <p:cNvPr id="22" name="图片 2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642" y="3469589"/>
              <a:ext cx="5047093" cy="298632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" descr="查看图片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9515" y="3655865"/>
              <a:ext cx="2547523" cy="236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组合 23"/>
          <p:cNvGrpSpPr/>
          <p:nvPr>
            <p:custDataLst>
              <p:tags r:id="rId5"/>
            </p:custDataLst>
          </p:nvPr>
        </p:nvGrpSpPr>
        <p:grpSpPr>
          <a:xfrm>
            <a:off x="8736852" y="3854780"/>
            <a:ext cx="3348014" cy="2392367"/>
            <a:chOff x="7139642" y="3469589"/>
            <a:chExt cx="5047093" cy="2986329"/>
          </a:xfrm>
        </p:grpSpPr>
        <p:pic>
          <p:nvPicPr>
            <p:cNvPr id="25" name="图片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642" y="3469589"/>
              <a:ext cx="5047093" cy="298632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" descr="查看图片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9515" y="3655865"/>
              <a:ext cx="2547523" cy="236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8843689" y="1782282"/>
            <a:ext cx="2926080" cy="645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游戏玩法介绍</a:t>
            </a: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5868693" y="4669739"/>
            <a:ext cx="203132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原型展示</a:t>
            </a:r>
          </a:p>
        </p:txBody>
      </p: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9164364" y="4669739"/>
            <a:ext cx="203132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概要设计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32" name="Picture 18" descr="查看图片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174" y="52240"/>
            <a:ext cx="544232" cy="468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查看图片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0" y="4961818"/>
            <a:ext cx="544232" cy="468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-2.29167E-6 0.11944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4 -0.01736 L 0.01654 0.10208 " pathEditMode="relative" rAng="0" ptsTypes="AA">
                                      <p:cBhvr>
                                        <p:cTn id="38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4 -0.01736 L 0.01654 0.10208 " pathEditMode="relative" rAng="0" ptsTypes="AA">
                                      <p:cBhvr>
                                        <p:cTn id="40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40FED71-F573-C128-2D8A-4A60C1428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-148883"/>
            <a:ext cx="12192000" cy="6705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4AE2EB-8B71-0CC3-1154-9D765C2DF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50" y="-50410"/>
            <a:ext cx="5397294" cy="608544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9116548-29F6-525E-3D7D-F6FBA868C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64" y="822961"/>
            <a:ext cx="7200780" cy="45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9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alphaModFix amt="85000"/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7" name="Picture 14" descr="查看图片"/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>
            <a:fillRect/>
          </a:stretch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428" y="-164871"/>
            <a:ext cx="6325428" cy="63254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24009" r="28192" b="22072"/>
          <a:stretch>
            <a:fillRect/>
          </a:stretch>
        </p:blipFill>
        <p:spPr>
          <a:xfrm>
            <a:off x="-266218" y="2997843"/>
            <a:ext cx="5544273" cy="4157835"/>
          </a:xfrm>
          <a:prstGeom prst="rect">
            <a:avLst/>
          </a:prstGeom>
        </p:spPr>
      </p:pic>
      <p:pic>
        <p:nvPicPr>
          <p:cNvPr id="18" name="Picture 18" descr="查看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6" y="718436"/>
            <a:ext cx="544232" cy="468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查看图片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3" y="4905238"/>
            <a:ext cx="398374" cy="343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查看图片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934" y="811427"/>
            <a:ext cx="6784066" cy="6044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625528" y="2246055"/>
            <a:ext cx="3230880" cy="10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6000" b="0" dirty="0">
                <a:solidFill>
                  <a:schemeClr val="bg1"/>
                </a:solidFill>
              </a:rPr>
              <a:t>游戏介绍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61157" y="4181799"/>
            <a:ext cx="4801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Enter the text content</a:t>
            </a:r>
          </a:p>
        </p:txBody>
      </p:sp>
      <p:pic>
        <p:nvPicPr>
          <p:cNvPr id="20" name="Picture 18" descr="查看图片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655" y="838988"/>
            <a:ext cx="755322" cy="6504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4.79167E-6 0.11944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4 -0.01736 L 0.01654 0.10208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6 L 0.01653 0.10208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7 L 0.01653 0.10208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查看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" y="2798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4124" name="Picture 28" descr="查看图片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71958" y="-310253"/>
            <a:ext cx="3137408" cy="313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查看图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8" y="866773"/>
            <a:ext cx="10671799" cy="5840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查看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" y="137995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查看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253" y="5106449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1886034" y="1166247"/>
            <a:ext cx="8120270" cy="5169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游戏概述：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剑来是基于AI互动的文字修仙休闲游戏，主要玩法是参与剧情，通过修炼、功法等提升修为与玩家属性，不断挑战副本与完善剧情。游戏特色AI互动功能，在特定场景内置聊天NPC，丰富玩法，增加乐趣。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游戏目标：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玩家在游戏中可选不同目标，可以提升修为挑战更高难的副本，可以角色扮演经历修仙者的一生，能够收集不同材料等游戏旨在让玩家在轻松的环境中获得乐趣，放松心情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基本规则：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玩家化身修仙者以剧情主线串联，提升战力挑战副本，玩法以休闲娱乐为主。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759964" y="-118654"/>
            <a:ext cx="2681675" cy="680887"/>
            <a:chOff x="9228725" y="192878"/>
            <a:chExt cx="2681675" cy="680887"/>
          </a:xfrm>
        </p:grpSpPr>
        <p:pic>
          <p:nvPicPr>
            <p:cNvPr id="6" name="Picture 8" descr="查看图片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228725" y="192878"/>
              <a:ext cx="1001305" cy="68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/>
            <p:cNvSpPr txBox="1"/>
            <p:nvPr/>
          </p:nvSpPr>
          <p:spPr>
            <a:xfrm>
              <a:off x="10206425" y="288990"/>
              <a:ext cx="1703975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8CFFFE"/>
                  </a:solidFill>
                </a:rPr>
                <a:t>PART1</a:t>
              </a:r>
              <a:endParaRPr lang="zh-CN" altLang="en-US" sz="3200" b="1" dirty="0">
                <a:solidFill>
                  <a:srgbClr val="8CFFFE"/>
                </a:solidFill>
              </a:endParaRPr>
            </a:p>
          </p:txBody>
        </p:sp>
      </p:grpSp>
      <p:pic>
        <p:nvPicPr>
          <p:cNvPr id="8" name="Picture 16" descr="查看图片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57"/>
          <a:stretch>
            <a:fillRect/>
          </a:stretch>
        </p:blipFill>
        <p:spPr bwMode="auto">
          <a:xfrm>
            <a:off x="-421676" y="2508263"/>
            <a:ext cx="2282142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查看图片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57"/>
          <a:stretch>
            <a:fillRect/>
          </a:stretch>
        </p:blipFill>
        <p:spPr bwMode="auto">
          <a:xfrm flipH="1">
            <a:off x="10163124" y="2508263"/>
            <a:ext cx="2282142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1194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4.79167E-6 0.1194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查看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" y="2798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4124" name="Picture 28" descr="查看图片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985608" y="4850225"/>
            <a:ext cx="3137408" cy="313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查看图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335" y="1078865"/>
            <a:ext cx="12096115" cy="5683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查看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" y="137995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查看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77" y="3523503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查看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46" y="316254"/>
            <a:ext cx="572631" cy="49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9759964" y="-118654"/>
            <a:ext cx="2681675" cy="680887"/>
            <a:chOff x="9228725" y="192878"/>
            <a:chExt cx="2681675" cy="680887"/>
          </a:xfrm>
        </p:grpSpPr>
        <p:pic>
          <p:nvPicPr>
            <p:cNvPr id="14" name="Picture 8" descr="查看图片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228725" y="192878"/>
              <a:ext cx="1001305" cy="68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/>
            <p:cNvSpPr txBox="1"/>
            <p:nvPr/>
          </p:nvSpPr>
          <p:spPr>
            <a:xfrm>
              <a:off x="10206425" y="288990"/>
              <a:ext cx="1703975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8CFFFE"/>
                  </a:solidFill>
                </a:rPr>
                <a:t>PART1</a:t>
              </a:r>
              <a:endParaRPr lang="zh-CN" altLang="en-US" sz="3200" b="1" dirty="0">
                <a:solidFill>
                  <a:srgbClr val="8CFFFE"/>
                </a:solidFill>
              </a:endParaRPr>
            </a:p>
          </p:txBody>
        </p:sp>
      </p:grpSp>
      <p:pic>
        <p:nvPicPr>
          <p:cNvPr id="16" name="图片 1" descr="游戏交互系统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2015" y="1365250"/>
            <a:ext cx="8693785" cy="49714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66165" y="1800225"/>
            <a:ext cx="549275" cy="3940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  <a:p>
            <a:pPr algn="ctr"/>
            <a:endParaRPr lang="zh-CN" altLang="en-US" sz="3200">
              <a:solidFill>
                <a:schemeClr val="bg1"/>
              </a:solidFill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</a:rPr>
              <a:t>游戏流程图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1194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3.33333E-6 0.1194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-1.45833E-6 0.11945 " pathEditMode="relative" rAng="0" ptsTypes="AA">
                                      <p:cBhvr>
                                        <p:cTn id="1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alphaModFix amt="85000"/>
            </a:blip>
            <a:stretch>
              <a:fillRect/>
            </a:stretch>
          </p:blipFill>
          <p:spPr>
            <a:xfrm rot="16200000">
              <a:off x="2667001" y="-2667000"/>
              <a:ext cx="6857999" cy="12192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0" y="0"/>
              <a:ext cx="12192000" cy="6856206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"/>
              <a:ext cx="12192000" cy="6857671"/>
            </a:xfrm>
            <a:prstGeom prst="rect">
              <a:avLst/>
            </a:prstGeom>
            <a:effectLst/>
          </p:spPr>
        </p:pic>
      </p:grpSp>
      <p:pic>
        <p:nvPicPr>
          <p:cNvPr id="17" name="Picture 14" descr="查看图片"/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309" r="6550" b="27020"/>
          <a:stretch>
            <a:fillRect/>
          </a:stretch>
        </p:blipFill>
        <p:spPr bwMode="auto">
          <a:xfrm>
            <a:off x="-1" y="1406670"/>
            <a:ext cx="12192001" cy="54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8" y="225287"/>
            <a:ext cx="4298220" cy="580274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 t="24009" r="28192" b="22072"/>
          <a:stretch>
            <a:fillRect/>
          </a:stretch>
        </p:blipFill>
        <p:spPr>
          <a:xfrm>
            <a:off x="-266218" y="2997843"/>
            <a:ext cx="5544273" cy="4157835"/>
          </a:xfrm>
          <a:prstGeom prst="rect">
            <a:avLst/>
          </a:prstGeom>
        </p:spPr>
      </p:pic>
      <p:pic>
        <p:nvPicPr>
          <p:cNvPr id="18" name="Picture 18" descr="查看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6" y="718436"/>
            <a:ext cx="544232" cy="468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查看图片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3" y="4905238"/>
            <a:ext cx="398374" cy="343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查看图片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934" y="811427"/>
            <a:ext cx="6784066" cy="6044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625528" y="2246055"/>
            <a:ext cx="4754880" cy="10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9600" b="1">
                <a:solidFill>
                  <a:prstClr val="white">
                    <a:lumMod val="95000"/>
                    <a:alpha val="10000"/>
                  </a:prstClr>
                </a:solidFill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6000" b="0" dirty="0">
                <a:solidFill>
                  <a:schemeClr val="bg1"/>
                </a:solidFill>
              </a:rPr>
              <a:t>游戏玩法介绍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61157" y="4181799"/>
            <a:ext cx="4801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Enter the text content</a:t>
            </a:r>
          </a:p>
        </p:txBody>
      </p:sp>
      <p:pic>
        <p:nvPicPr>
          <p:cNvPr id="20" name="Picture 18" descr="查看图片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655" y="838988"/>
            <a:ext cx="755322" cy="6504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0.11944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4 -0.01736 L 0.01654 0.10208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6 L 0.01653 0.10208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1737 L 0.01653 0.10208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410171048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0"/>
            <a:ext cx="12296775" cy="6920523"/>
          </a:xfrm>
          <a:prstGeom prst="rect">
            <a:avLst/>
          </a:prstGeom>
          <a:ln>
            <a:noFill/>
          </a:ln>
        </p:spPr>
      </p:pic>
      <p:pic>
        <p:nvPicPr>
          <p:cNvPr id="24" name="Picture 18" descr="查看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0" y="237983"/>
            <a:ext cx="677665" cy="583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查看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32" y="2792338"/>
            <a:ext cx="1302421" cy="11215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幻灯片缩放定位 3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742" y="809171"/>
            <a:ext cx="3048000" cy="1714500"/>
          </a:xfrm>
          <a:prstGeom prst="rect">
            <a:avLst/>
          </a:prstGeom>
          <a:ln w="3175">
            <a:noFill/>
          </a:ln>
          <a:scene3d>
            <a:camera prst="isometricRightUp"/>
            <a:lightRig rig="threePt" dir="t"/>
          </a:scene3d>
          <a:sp3d extrusionH="63500"/>
        </p:spPr>
      </p:pic>
      <p:pic>
        <p:nvPicPr>
          <p:cNvPr id="6" name="幻灯片缩放定位 5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 rot="961814">
            <a:off x="6270511" y="1084194"/>
            <a:ext cx="3048000" cy="1714500"/>
          </a:xfrm>
          <a:prstGeom prst="rect">
            <a:avLst/>
          </a:prstGeom>
          <a:ln w="3175">
            <a:noFill/>
          </a:ln>
          <a:scene3d>
            <a:camera prst="obliqueTopRight">
              <a:rot lat="490662" lon="13175188" rev="21253487"/>
            </a:camera>
            <a:lightRig rig="threePt" dir="t"/>
          </a:scene3d>
          <a:sp3d extrusionH="63500"/>
        </p:spPr>
      </p:pic>
      <p:pic>
        <p:nvPicPr>
          <p:cNvPr id="8" name="幻灯片缩放定位 7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8095" y="3549351"/>
            <a:ext cx="2645763" cy="1488242"/>
          </a:xfrm>
          <a:prstGeom prst="rect">
            <a:avLst/>
          </a:prstGeom>
          <a:ln>
            <a:noFill/>
          </a:ln>
          <a:scene3d>
            <a:camera prst="isometricLeftDown">
              <a:rot lat="3287739" lon="2209950" rev="21301499"/>
            </a:camera>
            <a:lightRig rig="threePt" dir="t"/>
          </a:scene3d>
          <a:sp3d extrusionH="63500"/>
        </p:spPr>
      </p:pic>
      <p:pic>
        <p:nvPicPr>
          <p:cNvPr id="10" name="幻灯片缩放定位 9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3612" y="4673074"/>
            <a:ext cx="2645765" cy="1488243"/>
          </a:xfrm>
          <a:prstGeom prst="rect">
            <a:avLst/>
          </a:prstGeom>
          <a:ln w="3175">
            <a:noFill/>
          </a:ln>
          <a:scene3d>
            <a:camera prst="isometricRightUp">
              <a:rot lat="2620574" lon="17062055" rev="8614464"/>
            </a:camera>
            <a:lightRig rig="threePt" dir="t"/>
          </a:scene3d>
          <a:sp3d extrusionH="63500"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1194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3.125E-6 0.1194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" y="0"/>
            <a:ext cx="12188185" cy="685800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5"/>
          <a:stretch>
            <a:fillRect/>
          </a:stretch>
        </p:blipFill>
        <p:spPr>
          <a:xfrm>
            <a:off x="60281" y="3581400"/>
            <a:ext cx="4025900" cy="3508375"/>
          </a:xfrm>
          <a:prstGeom prst="rect">
            <a:avLst/>
          </a:prstGeom>
        </p:spPr>
      </p:pic>
      <p:sp>
        <p:nvSpPr>
          <p:cNvPr id="4" name="AutoShape 2" descr="商务蓝色科技感炫酷渐变主页背景图"/>
          <p:cNvSpPr>
            <a:spLocks noChangeAspect="1" noChangeArrowheads="1"/>
          </p:cNvSpPr>
          <p:nvPr/>
        </p:nvSpPr>
        <p:spPr bwMode="auto">
          <a:xfrm>
            <a:off x="5943600" y="368388"/>
            <a:ext cx="3213012" cy="321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" name="Picture 26" descr="查看图片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30" y="438150"/>
            <a:ext cx="8858885" cy="57105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 descr="查看图片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" y="105410"/>
            <a:ext cx="3096895" cy="14643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548004" y="423543"/>
            <a:ext cx="2844167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游戏主页面</a:t>
            </a:r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9695180" y="3342640"/>
            <a:ext cx="2195830" cy="23545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</a:rPr>
              <a:t>“开启下一年” 按钮推动游戏时间向前发展，让玩家不断探索新的剧情和挑战。同时，可能存在的 “修炼”“副本” 等按钮，方便玩家快速进入相应的游戏玩法，提升角色实力和体验游戏的多样性。</a:t>
            </a: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360545" y="3260090"/>
            <a:ext cx="2584450" cy="26003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</a:rPr>
              <a:t>直观呈现根骨、魅力、家境、机缘、体魄和悟性等关键属性数值，让玩家清晰把握角色的基本特质和发展潜力。这些属性将在游戏的各个环节中发挥重要作用，影响修炼进度、剧情走向以及与 NPC 的互动等。</a:t>
            </a: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7126605" y="3342640"/>
            <a:ext cx="2386965" cy="2434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</a:rPr>
              <a:t>以时间轴的形式记录了角色从出生到当前的重要事件，如天赋异禀的表现、踏上求仙之路、遭遇退婚并开启特殊副本、获得神秘老人相助以及进入隐世宗门等。这不仅让玩家回顾角色的成长轨迹，还能激发玩家对未来发展的期待。</a:t>
            </a: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9133523" y="1177925"/>
            <a:ext cx="1830705" cy="1830705"/>
          </a:xfrm>
          <a:prstGeom prst="ellipse">
            <a:avLst/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9227503" y="1272540"/>
            <a:ext cx="1642110" cy="164211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innerShdw blurRad="152400">
              <a:schemeClr val="accent5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9313228" y="1357630"/>
            <a:ext cx="1471295" cy="1471295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5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弧形 12"/>
          <p:cNvSpPr/>
          <p:nvPr>
            <p:custDataLst>
              <p:tags r:id="rId7"/>
            </p:custDataLst>
          </p:nvPr>
        </p:nvSpPr>
        <p:spPr>
          <a:xfrm flipV="1">
            <a:off x="8884603" y="932180"/>
            <a:ext cx="2327910" cy="2327910"/>
          </a:xfrm>
          <a:prstGeom prst="arc">
            <a:avLst>
              <a:gd name="adj1" fmla="val 1352946"/>
              <a:gd name="adj2" fmla="val 10848491"/>
            </a:avLst>
          </a:prstGeom>
          <a:ln w="44450" cap="rnd">
            <a:solidFill>
              <a:schemeClr val="accent5">
                <a:alpha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8"/>
            </p:custDataLst>
          </p:nvPr>
        </p:nvSpPr>
        <p:spPr>
          <a:xfrm>
            <a:off x="4529773" y="1177925"/>
            <a:ext cx="1830705" cy="1830705"/>
          </a:xfrm>
          <a:prstGeom prst="ellipse">
            <a:avLst/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>
            <a:off x="4623753" y="1272540"/>
            <a:ext cx="1642110" cy="164211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innerShdw blurRad="152400">
              <a:schemeClr val="accent5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4709478" y="1357630"/>
            <a:ext cx="1471295" cy="1471295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5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弧形 14"/>
          <p:cNvSpPr/>
          <p:nvPr>
            <p:custDataLst>
              <p:tags r:id="rId11"/>
            </p:custDataLst>
          </p:nvPr>
        </p:nvSpPr>
        <p:spPr>
          <a:xfrm flipV="1">
            <a:off x="4280853" y="932180"/>
            <a:ext cx="2327910" cy="2327910"/>
          </a:xfrm>
          <a:prstGeom prst="arc">
            <a:avLst>
              <a:gd name="adj1" fmla="val 1352946"/>
              <a:gd name="adj2" fmla="val 10848491"/>
            </a:avLst>
          </a:prstGeom>
          <a:ln w="44450" cap="rnd">
            <a:solidFill>
              <a:schemeClr val="accent5">
                <a:alpha val="50000"/>
              </a:schemeClr>
            </a:solidFill>
            <a:head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>
            <p:custDataLst>
              <p:tags r:id="rId12"/>
            </p:custDataLst>
          </p:nvPr>
        </p:nvSpPr>
        <p:spPr>
          <a:xfrm>
            <a:off x="6831648" y="1177925"/>
            <a:ext cx="1830705" cy="1830705"/>
          </a:xfrm>
          <a:prstGeom prst="ellipse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6925628" y="1272540"/>
            <a:ext cx="1642110" cy="164211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innerShdw blurRad="152400">
              <a:schemeClr val="accent6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14"/>
            </p:custDataLst>
          </p:nvPr>
        </p:nvSpPr>
        <p:spPr>
          <a:xfrm>
            <a:off x="7011353" y="1357630"/>
            <a:ext cx="1471295" cy="1471295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6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" name="弧形 28"/>
          <p:cNvSpPr/>
          <p:nvPr>
            <p:custDataLst>
              <p:tags r:id="rId15"/>
            </p:custDataLst>
          </p:nvPr>
        </p:nvSpPr>
        <p:spPr>
          <a:xfrm flipV="1">
            <a:off x="6582728" y="932180"/>
            <a:ext cx="2327910" cy="2327910"/>
          </a:xfrm>
          <a:prstGeom prst="arc">
            <a:avLst>
              <a:gd name="adj1" fmla="val 10822527"/>
              <a:gd name="adj2" fmla="val 20157622"/>
            </a:avLst>
          </a:prstGeom>
          <a:ln w="44450" cap="rnd">
            <a:solidFill>
              <a:schemeClr val="accent6">
                <a:alpha val="50000"/>
              </a:schemeClr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>
            <p:custDataLst>
              <p:tags r:id="rId16"/>
            </p:custDataLst>
          </p:nvPr>
        </p:nvSpPr>
        <p:spPr>
          <a:xfrm>
            <a:off x="4756468" y="2026920"/>
            <a:ext cx="1376680" cy="51562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角色属性展示</a:t>
            </a:r>
          </a:p>
        </p:txBody>
      </p:sp>
      <p:pic>
        <p:nvPicPr>
          <p:cNvPr id="28" name="图片 15" descr="343439383331313b343532303033313bd3a6d3c3c9ccb3c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277803" y="1666875"/>
            <a:ext cx="288000" cy="288000"/>
          </a:xfrm>
          <a:prstGeom prst="rect">
            <a:avLst/>
          </a:prstGeom>
        </p:spPr>
      </p:pic>
      <p:sp>
        <p:nvSpPr>
          <p:cNvPr id="30" name="矩形 29"/>
          <p:cNvSpPr/>
          <p:nvPr>
            <p:custDataLst>
              <p:tags r:id="rId18"/>
            </p:custDataLst>
          </p:nvPr>
        </p:nvSpPr>
        <p:spPr>
          <a:xfrm>
            <a:off x="7058343" y="2026920"/>
            <a:ext cx="1376680" cy="51562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成长历程回顾</a:t>
            </a:r>
          </a:p>
        </p:txBody>
      </p:sp>
      <p:pic>
        <p:nvPicPr>
          <p:cNvPr id="31" name="图片 19" descr="343435383038363b343532323339393bd6b4d0d0d5aad2aa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91108" y="1656080"/>
            <a:ext cx="288000" cy="288000"/>
          </a:xfrm>
          <a:prstGeom prst="rect">
            <a:avLst/>
          </a:prstGeom>
        </p:spPr>
      </p:pic>
      <p:sp>
        <p:nvSpPr>
          <p:cNvPr id="32" name="矩形 31"/>
          <p:cNvSpPr/>
          <p:nvPr>
            <p:custDataLst>
              <p:tags r:id="rId20"/>
            </p:custDataLst>
          </p:nvPr>
        </p:nvSpPr>
        <p:spPr>
          <a:xfrm>
            <a:off x="9360218" y="2026920"/>
            <a:ext cx="1376680" cy="51562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操作引导</a:t>
            </a:r>
          </a:p>
        </p:txBody>
      </p:sp>
      <p:pic>
        <p:nvPicPr>
          <p:cNvPr id="33" name="图片 11" descr="343439383331313b343532303032373bbfcdbba7b5b5b0b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903778" y="1666875"/>
            <a:ext cx="288000" cy="28800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0" y="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47280830" y="2682875"/>
            <a:ext cx="21040725" cy="11858625"/>
          </a:xfrm>
          <a:prstGeom prst="rect">
            <a:avLst/>
          </a:prstGeom>
        </p:spPr>
      </p:pic>
      <p:pic>
        <p:nvPicPr>
          <p:cNvPr id="38" name="图片 37" descr="屏幕截图 2024-10-18 191756"/>
          <p:cNvPicPr>
            <a:picLocks noChangeAspect="1"/>
          </p:cNvPicPr>
          <p:nvPr/>
        </p:nvPicPr>
        <p:blipFill>
          <a:blip r:embed="rId35">
            <a:alphaModFix amt="74000"/>
          </a:blip>
          <a:stretch>
            <a:fillRect/>
          </a:stretch>
        </p:blipFill>
        <p:spPr>
          <a:xfrm>
            <a:off x="238125" y="2312035"/>
            <a:ext cx="3692525" cy="2506980"/>
          </a:xfrm>
          <a:prstGeom prst="rect">
            <a:avLst/>
          </a:prstGeom>
        </p:spPr>
      </p:pic>
      <p:pic>
        <p:nvPicPr>
          <p:cNvPr id="3" name="图片 2" descr="c17181be2f9261d40881aa78dc9cd9d679cbf5f023b7cc-o5bKDJ_fw120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8482965" y="5031740"/>
            <a:ext cx="3682365" cy="157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70&quot;:[3312357,3320071,3324640,3320073,3312363]}"/>
  <p:tag name="COMMONDATA" val="eyJoZGlkIjoiM2FiZDIzMjBhYjY3YjcwYmIxYWI1NjM4YzVmYjEyM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0939_2*m_h_f*1_3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65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形项正文&#10;请尽量言简意赅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9,10,9,10,9,10]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0939_2*m_h_f*1_1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65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形项正文&#10;请尽量言简意赅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9,10,9,10,9,10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30939_2*m_h_f*1_2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65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形项正文&#10;请尽量言简意赅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9,10,9,10,9,10]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3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3_2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solid&quot;:{&quot;brightness&quot;:0,&quot;colorType&quot;:1,&quot;foreColorIndex&quot;:7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"/>
  <p:tag name="KSO_WM_DIAGRAM_USE_COLOR_VALUE" val="{&quot;color_scheme&quot;:1,&quot;theme_color_indexes&quot;:[9,10,9,10,9,10]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3_4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TYPE" val="m_h_i"/>
  <p:tag name="KSO_WM_UNIT_INDEX" val="1_3_4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.800000011920929,&quot;colorType&quot;:1,&quot;foreColorIndex&quot;:7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"/>
  <p:tag name="KSO_WM_DIAGRAM_USE_COLOR_VALUE" val="{&quot;color_scheme&quot;:1,&quot;theme_color_indexes&quot;:[9,10,9,10,9,10]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3_3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3_3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7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9,10,9,10,9,10]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3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3_1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7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7"/>
  <p:tag name="KSO_WM_DIAGRAM_USE_COLOR_VALUE" val="{&quot;color_scheme&quot;:1,&quot;theme_color_indexes&quot;:[9,10,9,10,9,10]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1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1_2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9,10,9,10,9,10]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1_4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TYPE" val="m_h_i"/>
  <p:tag name="KSO_WM_UNIT_INDEX" val="1_1_4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.800000011920929,&quot;colorType&quot;:1,&quot;foreColorIndex&quot;:5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9,10,9,10,9,10]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1_3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1_3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9,10,9,10,9,10]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1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1_1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9,10,9,10,9,10]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2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2_2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solid&quot;:{&quot;brightness&quot;:0,&quot;colorType&quot;:1,&quot;foreColorIndex&quot;:6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theme_color_indexes&quot;:[9,10,9,10,9,10]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2_4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TYPE" val="m_h_i"/>
  <p:tag name="KSO_WM_UNIT_INDEX" val="1_2_4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.800000011920929,&quot;colorType&quot;:1,&quot;foreColorIndex&quot;:6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theme_color_indexes&quot;:[9,10,9,10,9,10]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2_3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2_3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6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9,10,9,10,9,10]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2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2_1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6"/>
  <p:tag name="KSO_WM_DIAGRAM_USE_COLOR_VALUE" val="{&quot;color_scheme&quot;:1,&quot;theme_color_indexes&quot;:[9,10,9,10,9,10]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39_2*m_h_a*1_1_1"/>
  <p:tag name="KSO_WM_TEMPLATE_CATEGORY" val="diagram"/>
  <p:tag name="KSO_WM_TEMPLATE_INDEX" val="20230939"/>
  <p:tag name="KSO_WM_UNIT_LAYERLEVEL" val="1_1_1"/>
  <p:tag name="KSO_WM_TAG_VERSION" val="3.0"/>
  <p:tag name="KSO_WM_DIAGRAM_GROUP_CODE" val="m1-1"/>
  <p:tag name="KSO_WM_DIAGRAM_VERSION" val="3"/>
  <p:tag name="KSO_WM_DIAGRAM_COLOR_TRICK" val="4"/>
  <p:tag name="KSO_WM_DIAGRAM_COLOR_TEXT_CAN_REMOVE" val="n"/>
  <p:tag name="KSO_WM_UNIT_TEXT_FILL_TYPE" val="1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TYPE" val="1"/>
  <p:tag name="KSO_WM_DIAGRAM_USE_COLOR_VALUE" val="{&quot;color_scheme&quot;:1,&quot;theme_color_indexes&quot;:[9,10,9,10,9,10]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4"/>
  <p:tag name="KSO_WM_DIAGRAM_COLOR_TEXT_CAN_REMOVE" val="n"/>
  <p:tag name="KSO_WM_UNIT_VALUE" val="82*7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0939_2*m_h_x*1_1_1"/>
  <p:tag name="KSO_WM_TEMPLATE_CATEGORY" val="diagram"/>
  <p:tag name="KSO_WM_TEMPLATE_INDEX" val="2023093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theme_color_indexes&quot;:[9,10,9,10,9,10]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39_2*m_h_a*1_2_1"/>
  <p:tag name="KSO_WM_TEMPLATE_CATEGORY" val="diagram"/>
  <p:tag name="KSO_WM_TEMPLATE_INDEX" val="20230939"/>
  <p:tag name="KSO_WM_UNIT_LAYERLEVEL" val="1_1_1"/>
  <p:tag name="KSO_WM_TAG_VERSION" val="3.0"/>
  <p:tag name="KSO_WM_DIAGRAM_GROUP_CODE" val="m1-1"/>
  <p:tag name="KSO_WM_DIAGRAM_VERSION" val="3"/>
  <p:tag name="KSO_WM_DIAGRAM_COLOR_TRICK" val="4"/>
  <p:tag name="KSO_WM_DIAGRAM_COLOR_TEXT_CAN_REMOVE" val="n"/>
  <p:tag name="KSO_WM_UNIT_TEXT_FILL_TYPE" val="1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TYPE" val="1"/>
  <p:tag name="KSO_WM_DIAGRAM_USE_COLOR_VALUE" val="{&quot;color_scheme&quot;:1,&quot;theme_color_indexes&quot;:[9,10,9,10,9,10]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4"/>
  <p:tag name="KSO_WM_DIAGRAM_COLOR_TEXT_CAN_REMOVE" val="n"/>
  <p:tag name="KSO_WM_UNIT_VALUE" val="86*7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0939_2*m_h_x*1_2_1"/>
  <p:tag name="KSO_WM_TEMPLATE_CATEGORY" val="diagram"/>
  <p:tag name="KSO_WM_TEMPLATE_INDEX" val="2023093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theme_color_indexes&quot;:[9,10,9,10,9,10]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0939_2*m_h_a*1_3_1"/>
  <p:tag name="KSO_WM_TEMPLATE_CATEGORY" val="diagram"/>
  <p:tag name="KSO_WM_TEMPLATE_INDEX" val="20230939"/>
  <p:tag name="KSO_WM_UNIT_LAYERLEVEL" val="1_1_1"/>
  <p:tag name="KSO_WM_TAG_VERSION" val="3.0"/>
  <p:tag name="KSO_WM_DIAGRAM_GROUP_CODE" val="m1-1"/>
  <p:tag name="KSO_WM_DIAGRAM_VERSION" val="3"/>
  <p:tag name="KSO_WM_DIAGRAM_COLOR_TRICK" val="4"/>
  <p:tag name="KSO_WM_DIAGRAM_COLOR_TEXT_CAN_REMOVE" val="n"/>
  <p:tag name="KSO_WM_UNIT_TEXT_FILL_TYPE" val="1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TYPE" val="1"/>
  <p:tag name="KSO_WM_DIAGRAM_USE_COLOR_VALUE" val="{&quot;color_scheme&quot;:1,&quot;theme_color_indexes&quot;:[9,10,9,10,9,10]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4"/>
  <p:tag name="KSO_WM_DIAGRAM_COLOR_TEXT_CAN_REMOVE" val="n"/>
  <p:tag name="KSO_WM_UNIT_VALUE" val="80*8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0939_2*m_h_x*1_3_1"/>
  <p:tag name="KSO_WM_TEMPLATE_CATEGORY" val="diagram"/>
  <p:tag name="KSO_WM_TEMPLATE_INDEX" val="2023093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452.3749969482422,&quot;left&quot;:154.40002716304753,&quot;top&quot;:68.22500305175781,&quot;width&quot;:911.1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theme_color_indexes&quot;:[9,10,9,10,9,10]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2.3749969482422,&quot;left&quot;:154.40002716304753,&quot;top&quot;:68.22500305175781,&quot;width&quot;:911.150024414062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0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3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4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gradient&quot;:[{&quot;brightness&quot;:0.800000011920929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5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5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0.92000001668930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31_4*l_h_f*1_1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5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31_4*l_h_a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5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5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1731_4*l_h_f*1_5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1731_4*l_h_a*1_5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5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2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31_4*l_h_f*1_2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5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31_4*l_h_a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2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4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4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31_4*l_h_f*1_4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731_4*l_h_a*1_4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4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3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31_4*l_h_f*1_3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31_4*l_h_a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3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8173228346446,&quot;left&quot;:81.47503937007875,&quot;top&quot;:108.87503937007872,&quot;width&quot;:797.06897637795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65047244094495,&quot;left&quot;:428.43944881889763,&quot;top&quot;:74.25086614173229,&quot;width&quot;:584.114015748031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877</Words>
  <Application>Microsoft Office PowerPoint</Application>
  <PresentationFormat>宽屏</PresentationFormat>
  <Paragraphs>87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-apple-system</vt:lpstr>
      <vt:lpstr>华文楷体</vt:lpstr>
      <vt:lpstr>华文新魏</vt:lpstr>
      <vt:lpstr>华文行楷</vt:lpstr>
      <vt:lpstr>华文中宋</vt:lpstr>
      <vt:lpstr>隶书</vt:lpstr>
      <vt:lpstr>微软雅黑</vt:lpstr>
      <vt:lpstr>站酷高端黑</vt:lpstr>
      <vt:lpstr>Arial</vt:lpstr>
      <vt:lpstr>Calibri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贺雯 王</dc:creator>
  <cp:lastModifiedBy>贺雯 王</cp:lastModifiedBy>
  <cp:revision>28</cp:revision>
  <dcterms:created xsi:type="dcterms:W3CDTF">2024-10-16T03:27:00Z</dcterms:created>
  <dcterms:modified xsi:type="dcterms:W3CDTF">2024-11-02T02:09:24Z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8D93D65F0712453292C076611EE5C367_12</vt:lpwstr>
  </property>
  <property fmtid="{D5CDD505-2E9C-101B-9397-08002B2CF9AE}" pid="3" name="KSOProductBuildVer">
    <vt:lpwstr>2052-12.1.0.18608</vt:lpwstr>
  </property>
</Properties>
</file>